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84" r:id="rId3"/>
    <p:sldId id="274" r:id="rId4"/>
    <p:sldId id="270" r:id="rId5"/>
    <p:sldId id="279" r:id="rId6"/>
    <p:sldId id="273" r:id="rId7"/>
    <p:sldId id="280" r:id="rId8"/>
    <p:sldId id="281" r:id="rId9"/>
    <p:sldId id="282" r:id="rId10"/>
    <p:sldId id="283" r:id="rId11"/>
    <p:sldId id="275" r:id="rId12"/>
    <p:sldId id="276" r:id="rId13"/>
    <p:sldId id="285" r:id="rId14"/>
    <p:sldId id="271" r:id="rId15"/>
    <p:sldId id="266" r:id="rId16"/>
    <p:sldId id="267" r:id="rId17"/>
    <p:sldId id="268" r:id="rId18"/>
    <p:sldId id="269" r:id="rId19"/>
    <p:sldId id="256" r:id="rId20"/>
    <p:sldId id="258" r:id="rId21"/>
    <p:sldId id="259" r:id="rId22"/>
    <p:sldId id="260" r:id="rId23"/>
    <p:sldId id="262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>
        <p:scale>
          <a:sx n="53" d="100"/>
          <a:sy n="53" d="100"/>
        </p:scale>
        <p:origin x="-3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9F74-350B-45AC-B023-C73FD60202D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A1EC2-1AB3-41F2-A819-2B28AF21C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AAB45-4884-4128-AC03-0B0B3781F9C1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47E8C-0E68-4ED0-A701-F4E02E769EC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36354-DBCC-4140-ACB1-CA8D88BBF654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DF3F4-6C21-40F2-9E65-D74833F89BAC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CCDBF-C31C-4A65-9D30-7C0E122E4A08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3C45-AC8B-4C81-ADEB-D26AFF569C11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94FC-6E6C-4E36-AA77-8A534E55E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Zxq3r7TlH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ert_Brown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3600" b="1"/>
              <a:t>What are arranged marriages?</a:t>
            </a:r>
          </a:p>
          <a:p>
            <a:pPr algn="ctr"/>
            <a:r>
              <a:rPr lang="en-GB" altLang="en-US" sz="3600" b="1"/>
              <a:t>Why did they and do they happen?</a:t>
            </a:r>
          </a:p>
          <a:p>
            <a:pPr algn="ctr"/>
            <a:r>
              <a:rPr lang="en-GB" altLang="en-US" sz="3600" b="1"/>
              <a:t>Do they work? How does love fit in?</a:t>
            </a:r>
          </a:p>
        </p:txBody>
      </p:sp>
      <p:sp>
        <p:nvSpPr>
          <p:cNvPr id="2" name="AutoShape 2" descr="http://chrisukorg.files.wordpress.com/2013/03/forced-marri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1" y="7937"/>
            <a:ext cx="9172511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0975" y="765175"/>
            <a:ext cx="9074150" cy="5256213"/>
          </a:xfrm>
          <a:noFill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GB" altLang="en-US" sz="400" dirty="0">
                <a:solidFill>
                  <a:schemeClr val="tx1"/>
                </a:solidFill>
              </a:rPr>
              <a:t>	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Much the same smile? This grew; I gave commands;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Then all smiles stopped together. There she stands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As if alive. 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Will't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please you rise? We'll meet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The company below, then. I repeat,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The Count your master's known munificence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Is ample warrant that no just 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pretense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/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Of mine for dowry will be disallowed;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Though his fair daughter's self, as I avowed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At starting, is my object. Nay we'll go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Together down, sir. Notice Neptune, though,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Taming a sea-horse, thought a rarity,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Which Claus of Innsbruck cast in bronze for me!</a:t>
            </a:r>
            <a:r>
              <a:rPr lang="en-GB" altLang="en-US" dirty="0">
                <a:solidFill>
                  <a:schemeClr val="tx1"/>
                </a:solidFill>
                <a:latin typeface="Swis721 BT" pitchFamily="34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63937" y="5868148"/>
            <a:ext cx="5329237" cy="8540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Read the poem and discuss it with a partner.  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What do you think it is about?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0"/>
            <a:ext cx="7772400" cy="8366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Swis721 BT" pitchFamily="34" charset="0"/>
              </a:rPr>
              <a:t>My Last Duchess</a:t>
            </a:r>
            <a:endParaRPr lang="en-GB" altLang="en-US" b="1" dirty="0"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b="1" u="sng" dirty="0"/>
              <a:t>Imagine </a:t>
            </a:r>
            <a:r>
              <a:rPr lang="en-GB" b="1" u="sng" dirty="0" smtClean="0"/>
              <a:t>the </a:t>
            </a:r>
            <a:r>
              <a:rPr lang="en-GB" b="1" u="sng" dirty="0"/>
              <a:t>scene…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A stately home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 rich, devastatingly handsome Duke, flowing dark hair, bright blue eyes, a velvet jacket, an ornately embroidered waistcoat with gold buttons, a walking cane adorned with jewels.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An envoy – a man sent to meet the Duke – a lesser man, smartly dressed but does not have the Duke’s money or charisma and the Duke knows it.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Duke takes the envoy around his home to show off his art collection, including a portrait of his late wife, the Last Duchess.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30" y="4750077"/>
            <a:ext cx="3994770" cy="21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Questions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Swis721 BT" pitchFamily="34" charset="0"/>
              </a:rPr>
              <a:t>Who </a:t>
            </a:r>
            <a:r>
              <a:rPr lang="en-GB" sz="2800" dirty="0">
                <a:latin typeface="Swis721 BT" pitchFamily="34" charset="0"/>
              </a:rPr>
              <a:t>is the Duke of Ferrara talking to in the poem?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Swis721 BT" pitchFamily="34" charset="0"/>
              </a:rPr>
              <a:t>Why is his guest visiting the Duke of Ferrara?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Swis721 BT" pitchFamily="34" charset="0"/>
              </a:rPr>
              <a:t>Who painted the picture of the Duke’s late wife?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Swis721 BT" pitchFamily="34" charset="0"/>
              </a:rPr>
              <a:t>The Duke was not entirely pleased with his late wife, the Last Duchess.  Explain why and what he did about it.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Swis721 BT" pitchFamily="34" charset="0"/>
              </a:rPr>
              <a:t>What impression of the Last Duchess do you get from the poem?  Write about her as you imagine she might have been.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39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800" b="1" u="sng" dirty="0" smtClean="0"/>
              <a:t>MILTS</a:t>
            </a:r>
            <a:endParaRPr lang="en-GB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Meaning</a:t>
            </a:r>
          </a:p>
          <a:p>
            <a:pPr marL="0" indent="0">
              <a:buNone/>
            </a:pPr>
            <a:r>
              <a:rPr lang="en-GB" dirty="0" smtClean="0"/>
              <a:t>Imagery</a:t>
            </a:r>
          </a:p>
          <a:p>
            <a:pPr marL="0" indent="0">
              <a:buNone/>
            </a:pPr>
            <a:r>
              <a:rPr lang="en-GB" dirty="0" smtClean="0"/>
              <a:t>Language</a:t>
            </a:r>
          </a:p>
          <a:p>
            <a:pPr marL="0" indent="0">
              <a:buNone/>
            </a:pPr>
            <a:r>
              <a:rPr lang="en-GB" dirty="0" smtClean="0"/>
              <a:t>Tone</a:t>
            </a:r>
          </a:p>
          <a:p>
            <a:pPr marL="0" indent="0">
              <a:buNone/>
            </a:pPr>
            <a:r>
              <a:rPr lang="en-GB" dirty="0" smtClean="0"/>
              <a:t>Structure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772816"/>
            <a:ext cx="5184576" cy="267765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In groups, you are going to be given one of these headings to  become experts on.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You will then choose a representative to move around and disseminate your knowledge to the rest of the class.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it about?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Based on the life of Alfonso II, Duke of Ferreira, Italy </a:t>
            </a:r>
          </a:p>
          <a:p>
            <a:r>
              <a:rPr lang="en-GB" dirty="0"/>
              <a:t>The Duke’s first wife died in 1561 after 3 years of marriage</a:t>
            </a:r>
          </a:p>
          <a:p>
            <a:r>
              <a:rPr lang="en-GB" dirty="0"/>
              <a:t>We learn about the Duke by what he says about her and how he says it</a:t>
            </a:r>
          </a:p>
          <a:p>
            <a:r>
              <a:rPr lang="en-GB" dirty="0"/>
              <a:t>We also learn about their relationship; what was expected; how she </a:t>
            </a:r>
            <a:r>
              <a:rPr lang="en-GB" dirty="0" smtClean="0"/>
              <a:t>responded</a:t>
            </a:r>
          </a:p>
          <a:p>
            <a:r>
              <a:rPr lang="en-GB" dirty="0" smtClean="0">
                <a:hlinkClick r:id="rId2"/>
              </a:rPr>
              <a:t>http://www.youtube.com/watch?v=DZxq3r7TlHo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5111750" cy="580707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b="1" u="sng"/>
              <a:t>My Last Duchess</a:t>
            </a:r>
          </a:p>
          <a:p>
            <a:pPr>
              <a:lnSpc>
                <a:spcPct val="130000"/>
              </a:lnSpc>
            </a:pPr>
            <a:r>
              <a:rPr lang="en-GB"/>
              <a:t>That's my last Duchess painted on the wall,</a:t>
            </a:r>
            <a:br>
              <a:rPr lang="en-GB"/>
            </a:br>
            <a:r>
              <a:rPr lang="en-GB"/>
              <a:t>Looking as if she were alive. I call</a:t>
            </a:r>
            <a:br>
              <a:rPr lang="en-GB"/>
            </a:br>
            <a:r>
              <a:rPr lang="en-GB"/>
              <a:t>That piece a wonder, now: Fra Pandolf's hands</a:t>
            </a:r>
            <a:br>
              <a:rPr lang="en-GB"/>
            </a:br>
            <a:r>
              <a:rPr lang="en-GB"/>
              <a:t>Worked busily a day, and there she stands.</a:t>
            </a:r>
            <a:br>
              <a:rPr lang="en-GB"/>
            </a:br>
            <a:r>
              <a:rPr lang="en-GB"/>
              <a:t>Will 't please you to sit and look at her? I said</a:t>
            </a:r>
            <a:br>
              <a:rPr lang="en-GB"/>
            </a:br>
            <a:r>
              <a:rPr lang="en-GB"/>
              <a:t>"Fra Pandolf" by design, for never read</a:t>
            </a:r>
            <a:br>
              <a:rPr lang="en-GB"/>
            </a:br>
            <a:r>
              <a:rPr lang="en-GB"/>
              <a:t>Strangers like you that pictured countenance,</a:t>
            </a:r>
            <a:br>
              <a:rPr lang="en-GB"/>
            </a:br>
            <a:r>
              <a:rPr lang="en-GB"/>
              <a:t>The depth and passion of its earnest glance,</a:t>
            </a:r>
            <a:br>
              <a:rPr lang="en-GB"/>
            </a:br>
            <a:r>
              <a:rPr lang="en-GB"/>
              <a:t>But to my self they turned (since none puts by</a:t>
            </a:r>
            <a:br>
              <a:rPr lang="en-GB"/>
            </a:br>
            <a:r>
              <a:rPr lang="en-GB"/>
              <a:t>The curtain I have drawn for you, but I)</a:t>
            </a:r>
            <a:br>
              <a:rPr lang="en-GB"/>
            </a:br>
            <a:r>
              <a:rPr lang="en-GB"/>
              <a:t>And seemed as they would ask me, if they durst,</a:t>
            </a:r>
            <a:br>
              <a:rPr lang="en-GB"/>
            </a:br>
            <a:r>
              <a:rPr lang="en-GB"/>
              <a:t>How such a glance came there; so, not the first</a:t>
            </a:r>
            <a:br>
              <a:rPr lang="en-GB"/>
            </a:br>
            <a:r>
              <a:rPr lang="en-GB"/>
              <a:t>Are you to turn and ask thus. Sir, 't was not</a:t>
            </a:r>
            <a:br>
              <a:rPr lang="en-GB"/>
            </a:br>
            <a:r>
              <a:rPr lang="en-GB"/>
              <a:t>Her husband's presence only, called that spot</a:t>
            </a:r>
            <a:br>
              <a:rPr lang="en-GB"/>
            </a:br>
            <a:r>
              <a:rPr lang="en-GB"/>
              <a:t>Of joy into the Duchess' cheek: perhaps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08625" y="0"/>
            <a:ext cx="2592388" cy="393700"/>
          </a:xfrm>
          <a:prstGeom prst="rect">
            <a:avLst/>
          </a:prstGeom>
          <a:solidFill>
            <a:srgbClr val="00206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FFFF00"/>
                </a:solidFill>
              </a:rPr>
              <a:t>Dramatic monologue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2843213" cy="1052513"/>
            <a:chOff x="0" y="0"/>
            <a:chExt cx="1791" cy="663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156" cy="402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The Duke is very possessive</a:t>
              </a:r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202" y="164"/>
              <a:ext cx="45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1474" y="436"/>
              <a:ext cx="317" cy="227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35150" y="3284538"/>
            <a:ext cx="7094538" cy="1371600"/>
            <a:chOff x="1156" y="2069"/>
            <a:chExt cx="4469" cy="864"/>
          </a:xfrm>
          <a:solidFill>
            <a:srgbClr val="002060"/>
          </a:solidFill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4241" y="2069"/>
              <a:ext cx="1384" cy="864"/>
            </a:xfrm>
            <a:prstGeom prst="rect">
              <a:avLst/>
            </a:prstGeom>
            <a:grp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FFFF00"/>
                  </a:solidFill>
                </a:rPr>
                <a:t>There is a reason for drawing the curtain, it’s so the person can see his prized possession</a:t>
              </a: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2744" y="2478"/>
              <a:ext cx="122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156" y="2659"/>
              <a:ext cx="24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43213" y="620713"/>
            <a:ext cx="5795962" cy="1944687"/>
            <a:chOff x="1791" y="391"/>
            <a:chExt cx="3651" cy="1225"/>
          </a:xfrm>
          <a:solidFill>
            <a:srgbClr val="002060"/>
          </a:solidFill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86" y="391"/>
              <a:ext cx="1156" cy="864"/>
            </a:xfrm>
            <a:prstGeom prst="rect">
              <a:avLst/>
            </a:prstGeom>
            <a:grp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FFFF00"/>
                  </a:solidFill>
                </a:rPr>
                <a:t>An imaginary artist, name dropping: everything has monetary value</a:t>
              </a:r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H="1">
              <a:off x="3061" y="799"/>
              <a:ext cx="1180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H="1">
              <a:off x="1791" y="799"/>
              <a:ext cx="2450" cy="81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0825" y="2997200"/>
            <a:ext cx="3384550" cy="882650"/>
            <a:chOff x="158" y="1888"/>
            <a:chExt cx="2132" cy="556"/>
          </a:xfrm>
        </p:grpSpPr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158" y="1888"/>
              <a:ext cx="817" cy="556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He likes beautiful things</a:t>
              </a: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1020" y="2069"/>
              <a:ext cx="127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835150" y="336550"/>
            <a:ext cx="5976938" cy="616426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/>
              <a:t>Fra Pandolf chanced to say, "Her mantle laps</a:t>
            </a:r>
            <a:br>
              <a:rPr lang="en-GB"/>
            </a:br>
            <a:r>
              <a:rPr lang="en-GB"/>
              <a:t>Over my lady's wrist too much," or "Paint</a:t>
            </a:r>
            <a:br>
              <a:rPr lang="en-GB"/>
            </a:br>
            <a:r>
              <a:rPr lang="en-GB"/>
              <a:t>Must never hope to reproduce the faint</a:t>
            </a:r>
            <a:br>
              <a:rPr lang="en-GB"/>
            </a:br>
            <a:r>
              <a:rPr lang="en-GB"/>
              <a:t>Half-flush that dies along her throat:" such stuff</a:t>
            </a:r>
            <a:br>
              <a:rPr lang="en-GB"/>
            </a:br>
            <a:r>
              <a:rPr lang="en-GB"/>
              <a:t>Was courtesy, she thought, and cause enough</a:t>
            </a:r>
            <a:br>
              <a:rPr lang="en-GB"/>
            </a:br>
            <a:r>
              <a:rPr lang="en-GB"/>
              <a:t>For calling up that spot of joy. She had</a:t>
            </a:r>
            <a:br>
              <a:rPr lang="en-GB"/>
            </a:br>
            <a:r>
              <a:rPr lang="en-GB"/>
              <a:t>A heart--how shall I say?--too soon made glad,</a:t>
            </a:r>
            <a:br>
              <a:rPr lang="en-GB"/>
            </a:br>
            <a:r>
              <a:rPr lang="en-GB"/>
              <a:t>Too easily impressed: she liked whate'er</a:t>
            </a:r>
            <a:br>
              <a:rPr lang="en-GB"/>
            </a:br>
            <a:r>
              <a:rPr lang="en-GB"/>
              <a:t>She looked on, and her looks went everywhere.</a:t>
            </a:r>
            <a:br>
              <a:rPr lang="en-GB"/>
            </a:br>
            <a:r>
              <a:rPr lang="en-GB"/>
              <a:t>Sir, 't was all one! My favor at her breast,</a:t>
            </a:r>
            <a:br>
              <a:rPr lang="en-GB"/>
            </a:br>
            <a:r>
              <a:rPr lang="en-GB"/>
              <a:t>The bough of cherries some officious fool</a:t>
            </a:r>
            <a:br>
              <a:rPr lang="en-GB"/>
            </a:br>
            <a:r>
              <a:rPr lang="en-GB"/>
              <a:t>Broke in the orchard for her, the white mule</a:t>
            </a:r>
            <a:br>
              <a:rPr lang="en-GB"/>
            </a:br>
            <a:r>
              <a:rPr lang="en-GB"/>
              <a:t>She rode with round the terrace--all and each</a:t>
            </a:r>
            <a:br>
              <a:rPr lang="en-GB"/>
            </a:br>
            <a:r>
              <a:rPr lang="en-GB"/>
              <a:t>Would draw from her alike the approving speech,</a:t>
            </a:r>
            <a:br>
              <a:rPr lang="en-GB"/>
            </a:br>
            <a:r>
              <a:rPr lang="en-GB"/>
              <a:t>Or blush, at least. She thanked men,--good! but thanked</a:t>
            </a:r>
            <a:br>
              <a:rPr lang="en-GB"/>
            </a:br>
            <a:r>
              <a:rPr lang="en-GB"/>
              <a:t>Somehow,--I know not how--as if she ranked</a:t>
            </a:r>
            <a:br>
              <a:rPr lang="en-GB"/>
            </a:br>
            <a:r>
              <a:rPr lang="en-GB"/>
              <a:t>My gift of a nine-hundred-years-old name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79613" y="2924175"/>
            <a:ext cx="6696075" cy="1371600"/>
            <a:chOff x="1247" y="1842"/>
            <a:chExt cx="4218" cy="864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4286" y="1842"/>
              <a:ext cx="1179" cy="864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The Duke’s jealousy; he starts to reveal more than he planned</a:t>
              </a:r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2699" y="2069"/>
              <a:ext cx="104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1247" y="2251"/>
              <a:ext cx="294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9388" y="2924175"/>
            <a:ext cx="1584325" cy="1616075"/>
          </a:xfrm>
          <a:prstGeom prst="rect">
            <a:avLst/>
          </a:prstGeom>
          <a:solidFill>
            <a:srgbClr val="00206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FFFF00"/>
                </a:solidFill>
              </a:rPr>
              <a:t>Her only crime was enjoying life and not respecting his rank/title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35150" y="4292600"/>
            <a:ext cx="7308850" cy="2565400"/>
            <a:chOff x="1156" y="2704"/>
            <a:chExt cx="4604" cy="1616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247" y="2750"/>
              <a:ext cx="258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1202" y="2976"/>
              <a:ext cx="1814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156" y="4110"/>
              <a:ext cx="258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4172" y="3610"/>
              <a:ext cx="1588" cy="710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Contrast: genuine romance or a posh title, he expects her to value the latter more</a:t>
              </a: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H="1" flipV="1">
              <a:off x="3923" y="2704"/>
              <a:ext cx="1134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>
              <a:off x="3833" y="4065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5589588"/>
            <a:ext cx="2195513" cy="1127125"/>
            <a:chOff x="0" y="3521"/>
            <a:chExt cx="1383" cy="710"/>
          </a:xfrm>
          <a:solidFill>
            <a:srgbClr val="002060"/>
          </a:solidFill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0" y="3521"/>
              <a:ext cx="1066" cy="710"/>
            </a:xfrm>
            <a:prstGeom prst="rect">
              <a:avLst/>
            </a:prstGeom>
            <a:grp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FFFF00"/>
                  </a:solidFill>
                </a:rPr>
                <a:t>His only pride is in his wealthy family name</a:t>
              </a:r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V="1">
              <a:off x="1066" y="4156"/>
              <a:ext cx="317" cy="4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779838" y="404813"/>
            <a:ext cx="4968875" cy="1871662"/>
            <a:chOff x="2381" y="255"/>
            <a:chExt cx="3130" cy="1179"/>
          </a:xfrm>
        </p:grpSpPr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4241" y="255"/>
              <a:ext cx="1270" cy="710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She was a modest person who got embarrassed by compliments</a:t>
              </a:r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>
              <a:off x="2880" y="935"/>
              <a:ext cx="131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 flipH="1">
              <a:off x="2381" y="709"/>
              <a:ext cx="181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19250" y="404813"/>
            <a:ext cx="5761038" cy="54498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/>
              <a:t>With anybody's gift. Who'd stoop to blame</a:t>
            </a:r>
            <a:br>
              <a:rPr lang="en-GB"/>
            </a:br>
            <a:r>
              <a:rPr lang="en-GB"/>
              <a:t>This sort of trifling? Even had you skill</a:t>
            </a:r>
            <a:br>
              <a:rPr lang="en-GB"/>
            </a:br>
            <a:r>
              <a:rPr lang="en-GB"/>
              <a:t>In speech--(which I have not)--to make your will</a:t>
            </a:r>
            <a:br>
              <a:rPr lang="en-GB"/>
            </a:br>
            <a:r>
              <a:rPr lang="en-GB"/>
              <a:t>Quite clear to such an one, and say, "Just this</a:t>
            </a:r>
            <a:br>
              <a:rPr lang="en-GB"/>
            </a:br>
            <a:r>
              <a:rPr lang="en-GB"/>
              <a:t>Or that in you disgusts me; here you miss,</a:t>
            </a:r>
            <a:br>
              <a:rPr lang="en-GB"/>
            </a:br>
            <a:r>
              <a:rPr lang="en-GB"/>
              <a:t>Or there exceed the mark"--and if she let</a:t>
            </a:r>
            <a:br>
              <a:rPr lang="en-GB"/>
            </a:br>
            <a:r>
              <a:rPr lang="en-GB"/>
              <a:t>Herself be lessoned so, nor plainly set</a:t>
            </a:r>
            <a:br>
              <a:rPr lang="en-GB"/>
            </a:br>
            <a:r>
              <a:rPr lang="en-GB"/>
              <a:t>Her wits to yours, forsooth, and made excuse,</a:t>
            </a:r>
            <a:br>
              <a:rPr lang="en-GB"/>
            </a:br>
            <a:r>
              <a:rPr lang="en-GB"/>
              <a:t>--E'en then would be some stooping; and I choose</a:t>
            </a:r>
            <a:br>
              <a:rPr lang="en-GB"/>
            </a:br>
            <a:r>
              <a:rPr lang="en-GB"/>
              <a:t>Never to stoop. Oh sir, she smiled, no doubt,</a:t>
            </a:r>
            <a:br>
              <a:rPr lang="en-GB"/>
            </a:br>
            <a:r>
              <a:rPr lang="en-GB"/>
              <a:t>Whene'er I passed her; but who passed without</a:t>
            </a:r>
            <a:br>
              <a:rPr lang="en-GB"/>
            </a:br>
            <a:r>
              <a:rPr lang="en-GB"/>
              <a:t>Much the same smile? This grew; I gave commands;</a:t>
            </a:r>
            <a:br>
              <a:rPr lang="en-GB"/>
            </a:br>
            <a:r>
              <a:rPr lang="en-GB"/>
              <a:t>Then all smiles stopped together. There she stands</a:t>
            </a:r>
            <a:br>
              <a:rPr lang="en-GB"/>
            </a:br>
            <a:r>
              <a:rPr lang="en-GB"/>
              <a:t>As if alive. Will 't please you rise? We'll meet</a:t>
            </a:r>
            <a:br>
              <a:rPr lang="en-GB"/>
            </a:br>
            <a:r>
              <a:rPr lang="en-GB"/>
              <a:t>The company below, then. I repeat,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84663" y="692150"/>
            <a:ext cx="4175125" cy="882650"/>
            <a:chOff x="2699" y="436"/>
            <a:chExt cx="2630" cy="556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195" y="436"/>
              <a:ext cx="1134" cy="556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He accidentally reveals more of his weaknesses</a:t>
              </a: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>
              <a:off x="2699" y="709"/>
              <a:ext cx="149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4149725"/>
            <a:ext cx="7451725" cy="1008063"/>
            <a:chOff x="1066" y="2614"/>
            <a:chExt cx="4694" cy="635"/>
          </a:xfrm>
        </p:grpSpPr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3198" y="3022"/>
              <a:ext cx="117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066" y="3249"/>
              <a:ext cx="204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4445" y="2614"/>
              <a:ext cx="1315" cy="213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HE KILLED HER?  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4941888"/>
            <a:ext cx="5292725" cy="1127125"/>
            <a:chOff x="0" y="3113"/>
            <a:chExt cx="3334" cy="710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0" y="3113"/>
              <a:ext cx="975" cy="710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Makes monologue feel like conversation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1020" y="3430"/>
              <a:ext cx="1134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V="1">
              <a:off x="1020" y="3385"/>
              <a:ext cx="231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79388" y="2781300"/>
            <a:ext cx="1512887" cy="1871663"/>
            <a:chOff x="113" y="1752"/>
            <a:chExt cx="953" cy="1179"/>
          </a:xfrm>
        </p:grpSpPr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113" y="1888"/>
              <a:ext cx="817" cy="864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He is getting jealous over her being kind</a:t>
              </a: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066" y="1752"/>
              <a:ext cx="0" cy="1179"/>
            </a:xfrm>
            <a:prstGeom prst="line">
              <a:avLst/>
            </a:prstGeom>
            <a:noFill/>
            <a:ln w="38100" cmpd="dbl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76375" y="1628775"/>
            <a:ext cx="7200900" cy="1198563"/>
            <a:chOff x="930" y="1026"/>
            <a:chExt cx="4536" cy="755"/>
          </a:xfrm>
        </p:grpSpPr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930" y="1026"/>
              <a:ext cx="3220" cy="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4377" y="1071"/>
              <a:ext cx="1089" cy="710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What kind of man expects his wife to be rude like this?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19250" y="908050"/>
            <a:ext cx="5184775" cy="36639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/>
              <a:t>The Count your master's known munificence</a:t>
            </a:r>
            <a:br>
              <a:rPr lang="en-GB"/>
            </a:br>
            <a:r>
              <a:rPr lang="en-GB"/>
              <a:t>Is ample warrant that no just pretence</a:t>
            </a:r>
            <a:br>
              <a:rPr lang="en-GB"/>
            </a:br>
            <a:r>
              <a:rPr lang="en-GB"/>
              <a:t>Of mine for dowry will be disallowed;</a:t>
            </a:r>
            <a:br>
              <a:rPr lang="en-GB"/>
            </a:br>
            <a:r>
              <a:rPr lang="en-GB"/>
              <a:t>Though his fair daughter's self, as I avowed</a:t>
            </a:r>
            <a:br>
              <a:rPr lang="en-GB"/>
            </a:br>
            <a:r>
              <a:rPr lang="en-GB"/>
              <a:t>At starting, is my object. Nay, we'll go</a:t>
            </a:r>
            <a:br>
              <a:rPr lang="en-GB"/>
            </a:br>
            <a:r>
              <a:rPr lang="en-GB"/>
              <a:t>Together down, sir. Notice Neptune, though,</a:t>
            </a:r>
            <a:br>
              <a:rPr lang="en-GB"/>
            </a:br>
            <a:r>
              <a:rPr lang="en-GB"/>
              <a:t>Taming a sea-horse, thought a rarity,</a:t>
            </a:r>
            <a:br>
              <a:rPr lang="en-GB"/>
            </a:br>
            <a:r>
              <a:rPr lang="en-GB"/>
              <a:t>Which Claus of Innsbruck cast in bronze for me!</a:t>
            </a:r>
            <a:br>
              <a:rPr lang="en-GB"/>
            </a:br>
            <a:endParaRPr lang="en-GB"/>
          </a:p>
          <a:p>
            <a:pPr>
              <a:lnSpc>
                <a:spcPct val="130000"/>
              </a:lnSpc>
            </a:pPr>
            <a:r>
              <a:rPr lang="en-GB"/>
              <a:t>Robert Browning (1812-1889)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19250" y="836613"/>
            <a:ext cx="7056438" cy="1655762"/>
            <a:chOff x="1020" y="527"/>
            <a:chExt cx="4445" cy="1043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4105" y="663"/>
              <a:ext cx="1360" cy="556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He is talking to an emissary of his future wife’s father</a:t>
              </a: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020" y="527"/>
              <a:ext cx="2949" cy="1043"/>
            </a:xfrm>
            <a:prstGeom prst="rect">
              <a:avLst/>
            </a:prstGeom>
            <a:noFill/>
            <a:ln w="38100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1412875"/>
            <a:ext cx="3203575" cy="882650"/>
            <a:chOff x="0" y="890"/>
            <a:chExt cx="2018" cy="556"/>
          </a:xfrm>
        </p:grpSpPr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0" y="890"/>
              <a:ext cx="953" cy="556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Money for marrying his daughter</a:t>
              </a: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975" y="1026"/>
              <a:ext cx="104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2060575"/>
            <a:ext cx="6300788" cy="1387475"/>
            <a:chOff x="0" y="1298"/>
            <a:chExt cx="3969" cy="874"/>
          </a:xfrm>
        </p:grpSpPr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0" y="1616"/>
              <a:ext cx="930" cy="556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And a beautiful wife to boot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975" y="1298"/>
              <a:ext cx="2994" cy="499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31913" y="1989138"/>
            <a:ext cx="6769100" cy="3359150"/>
            <a:chOff x="839" y="1253"/>
            <a:chExt cx="4264" cy="2116"/>
          </a:xfrm>
        </p:grpSpPr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470" y="2659"/>
              <a:ext cx="1633" cy="710"/>
            </a:xfrm>
            <a:prstGeom prst="rect">
              <a:avLst/>
            </a:prstGeom>
            <a:solidFill>
              <a:srgbClr val="002060"/>
            </a:solidFill>
            <a:ln w="57150" cmpd="thinThick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FF00"/>
                  </a:solidFill>
                </a:rPr>
                <a:t>He returns to material things; all his money and power will never buy him love though</a:t>
              </a: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839" y="1253"/>
              <a:ext cx="3493" cy="140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971550" y="5949950"/>
            <a:ext cx="7704138" cy="638175"/>
          </a:xfrm>
          <a:prstGeom prst="rect">
            <a:avLst/>
          </a:prstGeom>
          <a:solidFill>
            <a:srgbClr val="00206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FFFF00"/>
                </a:solidFill>
              </a:rPr>
              <a:t>young woman's "faults" were qualities like compassion, modesty, humility, delight in simple pleasures, and courtesy to those who served her.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23850" y="4652963"/>
            <a:ext cx="3527425" cy="1127125"/>
          </a:xfrm>
          <a:prstGeom prst="rect">
            <a:avLst/>
          </a:prstGeom>
          <a:solidFill>
            <a:srgbClr val="00206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rgbClr val="FFFF00"/>
                </a:solidFill>
              </a:rPr>
              <a:t>The Duke doesn’t realise how much of himself he has given away in his criticism of his former wife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348880"/>
          <a:ext cx="5411470" cy="670560"/>
        </p:xfrm>
        <a:graphic>
          <a:graphicData uri="http://schemas.openxmlformats.org/drawingml/2006/table">
            <a:tbl>
              <a:tblPr/>
              <a:tblGrid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655"/>
                <a:gridCol w="5416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latin typeface="Arial"/>
                          <a:ea typeface="Times New Roman"/>
                          <a:cs typeface="Times New Roman"/>
                        </a:rPr>
                        <a:t>da</a:t>
                      </a:r>
                      <a:endParaRPr lang="en-GB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latin typeface="Arial"/>
                          <a:ea typeface="Times New Roman"/>
                          <a:cs typeface="Times New Roman"/>
                        </a:rPr>
                        <a:t>dum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latin typeface="Arial"/>
                          <a:ea typeface="Times New Roman"/>
                          <a:cs typeface="Times New Roman"/>
                        </a:rPr>
                        <a:t>da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latin typeface="Arial"/>
                          <a:ea typeface="Times New Roman"/>
                          <a:cs typeface="Times New Roman"/>
                        </a:rPr>
                        <a:t>dum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latin typeface="Arial"/>
                          <a:ea typeface="Times New Roman"/>
                          <a:cs typeface="Times New Roman"/>
                        </a:rPr>
                        <a:t>da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latin typeface="Arial"/>
                          <a:ea typeface="Times New Roman"/>
                          <a:cs typeface="Times New Roman"/>
                        </a:rPr>
                        <a:t>dum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latin typeface="Arial"/>
                          <a:ea typeface="Times New Roman"/>
                          <a:cs typeface="Times New Roman"/>
                        </a:rPr>
                        <a:t>da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latin typeface="Arial"/>
                          <a:ea typeface="Times New Roman"/>
                          <a:cs typeface="Times New Roman"/>
                        </a:rPr>
                        <a:t>dum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latin typeface="Arial"/>
                          <a:ea typeface="Times New Roman"/>
                          <a:cs typeface="Times New Roman"/>
                        </a:rPr>
                        <a:t>da</a:t>
                      </a:r>
                      <a:endParaRPr lang="en-GB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err="1">
                          <a:latin typeface="Arial"/>
                          <a:ea typeface="Times New Roman"/>
                          <a:cs typeface="Times New Roman"/>
                        </a:rPr>
                        <a:t>dum</a:t>
                      </a:r>
                      <a:endParaRPr lang="en-GB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96888"/>
            <a:ext cx="86409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</a:rPr>
              <a:t>Did you know?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poem is written in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iambic pentameter.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This means that there are 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five feet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in each line.  Each 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foot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contains 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two syllables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  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Traditionally, iambic pentameter is written in the following pattern of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unstressed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stressed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syllables.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&amp;"/>
              <a:tabLst/>
            </a:pPr>
            <a:endParaRPr lang="en-GB" sz="2000" dirty="0">
              <a:latin typeface="Swis721 BT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&amp;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&amp;"/>
              <a:tabLst/>
            </a:pPr>
            <a:endParaRPr lang="en-GB" sz="2000" dirty="0">
              <a:latin typeface="Swis721 BT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&amp;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&amp;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Iambic pentameter often follows the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natural rhythm of speech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a little like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heartbeat.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If we apply this to pattern to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Browning’s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opening line, it would be as follows.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&amp;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That’s 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my</a:t>
            </a:r>
            <a:r>
              <a:rPr kumimoji="0" lang="en-GB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last 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duch</a:t>
            </a:r>
            <a:r>
              <a:rPr kumimoji="0" lang="en-GB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ess 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paint</a:t>
            </a:r>
            <a:r>
              <a:rPr kumimoji="0" lang="en-GB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ed 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on</a:t>
            </a:r>
            <a:r>
              <a:rPr kumimoji="0" lang="en-GB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the </a:t>
            </a:r>
            <a:r>
              <a:rPr kumimoji="0" lang="en-GB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Try reading it aloud a few times, sticking closely to the pattern of 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unstressed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 and 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stressed syllables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 as marked above.   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sym typeface="Webdings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Does the above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rhythm sound natural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?  Does it seem to capture the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meaning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T" pitchFamily="34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 of the words in the line?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wis721 BT" pitchFamily="34" charset="0"/>
              <a:ea typeface="Times New Roman" pitchFamily="18" charset="0"/>
              <a:cs typeface="Arial" pitchFamily="34" charset="0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0"/>
            <a:ext cx="91292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35943" cy="1989584"/>
          </a:xfrm>
          <a:noFill/>
        </p:spPr>
        <p:txBody>
          <a:bodyPr>
            <a:normAutofit fontScale="90000"/>
          </a:bodyPr>
          <a:lstStyle/>
          <a:p>
            <a:r>
              <a:rPr lang="en-GB" b="1" i="1" u="sng" dirty="0" smtClean="0">
                <a:solidFill>
                  <a:schemeClr val="bg1"/>
                </a:solidFill>
              </a:rPr>
              <a:t>LO: To understand and be able to explore the poem </a:t>
            </a:r>
            <a:br>
              <a:rPr lang="en-GB" b="1" i="1" u="sng" dirty="0" smtClean="0">
                <a:solidFill>
                  <a:schemeClr val="bg1"/>
                </a:solidFill>
              </a:rPr>
            </a:br>
            <a:r>
              <a:rPr lang="en-GB" b="1" i="1" u="sng" dirty="0" smtClean="0">
                <a:solidFill>
                  <a:schemeClr val="bg1"/>
                </a:solidFill>
              </a:rPr>
              <a:t>‘My Last Duchess’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sz="4900" b="1" u="sng" dirty="0" smtClean="0">
                <a:latin typeface="Swis721 BT" pitchFamily="34" charset="0"/>
              </a:rPr>
              <a:t>The Duchess</a:t>
            </a:r>
            <a:r>
              <a:rPr lang="en-GB" b="1" i="1" u="sng" dirty="0" smtClean="0">
                <a:latin typeface="Swis721 BT" pitchFamily="34" charset="0"/>
              </a:rPr>
              <a:t/>
            </a:r>
            <a:br>
              <a:rPr lang="en-GB" b="1" i="1" u="sng" dirty="0" smtClean="0">
                <a:latin typeface="Swis721 BT" pitchFamily="34" charset="0"/>
              </a:rPr>
            </a:br>
            <a:endParaRPr lang="en-GB" i="1" u="sng" dirty="0">
              <a:latin typeface="Swis721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28592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Swis721 BT" pitchFamily="34" charset="0"/>
              </a:rPr>
              <a:t>There </a:t>
            </a:r>
            <a:r>
              <a:rPr lang="en-GB" sz="2000" dirty="0">
                <a:latin typeface="Swis721 BT" pitchFamily="34" charset="0"/>
              </a:rPr>
              <a:t>are a number of </a:t>
            </a:r>
            <a:r>
              <a:rPr lang="en-GB" sz="2000" b="1" dirty="0">
                <a:latin typeface="Swis721 BT" pitchFamily="34" charset="0"/>
              </a:rPr>
              <a:t>word sets</a:t>
            </a:r>
            <a:r>
              <a:rPr lang="en-GB" sz="2000" dirty="0">
                <a:latin typeface="Swis721 BT" pitchFamily="34" charset="0"/>
              </a:rPr>
              <a:t> and / or </a:t>
            </a:r>
            <a:r>
              <a:rPr lang="en-GB" sz="2000" b="1" dirty="0">
                <a:latin typeface="Swis721 BT" pitchFamily="34" charset="0"/>
              </a:rPr>
              <a:t>phrases</a:t>
            </a:r>
            <a:r>
              <a:rPr lang="en-GB" sz="2000" dirty="0">
                <a:latin typeface="Swis721 BT" pitchFamily="34" charset="0"/>
              </a:rPr>
              <a:t> within the poem.  Work in small groups to collate evidence linked to the following areas</a:t>
            </a:r>
            <a:r>
              <a:rPr lang="en-GB" sz="2000" dirty="0" smtClean="0">
                <a:latin typeface="Swis721 BT" pitchFamily="34" charset="0"/>
              </a:rPr>
              <a:t>:</a:t>
            </a:r>
          </a:p>
          <a:p>
            <a:pPr>
              <a:buNone/>
            </a:pPr>
            <a:endParaRPr lang="en-GB" sz="2000" b="1" dirty="0">
              <a:latin typeface="Swis721 BT" pitchFamily="34" charset="0"/>
            </a:endParaRPr>
          </a:p>
          <a:p>
            <a:pPr lvl="0"/>
            <a:r>
              <a:rPr lang="en-GB" sz="2000" b="1" dirty="0">
                <a:latin typeface="Swis721 BT" pitchFamily="34" charset="0"/>
              </a:rPr>
              <a:t>The Duchess’ beauty: </a:t>
            </a:r>
            <a:r>
              <a:rPr lang="en-GB" sz="2000" dirty="0">
                <a:latin typeface="Swis721 BT" pitchFamily="34" charset="0"/>
              </a:rPr>
              <a:t>There is considerable evidence within the poem to suggest that the Duchess was </a:t>
            </a:r>
            <a:r>
              <a:rPr lang="en-GB" sz="2000" u="sng" dirty="0">
                <a:latin typeface="Swis721 BT" pitchFamily="34" charset="0"/>
              </a:rPr>
              <a:t>beautiful</a:t>
            </a:r>
            <a:r>
              <a:rPr lang="en-GB" sz="2000" dirty="0">
                <a:latin typeface="Swis721 BT" pitchFamily="34" charset="0"/>
              </a:rPr>
              <a:t>, and that the </a:t>
            </a:r>
            <a:r>
              <a:rPr lang="en-GB" sz="2000" u="sng" dirty="0">
                <a:latin typeface="Swis721 BT" pitchFamily="34" charset="0"/>
              </a:rPr>
              <a:t>Duke loved</a:t>
            </a:r>
            <a:r>
              <a:rPr lang="en-GB" sz="2000" dirty="0">
                <a:latin typeface="Swis721 BT" pitchFamily="34" charset="0"/>
              </a:rPr>
              <a:t> and </a:t>
            </a:r>
            <a:r>
              <a:rPr lang="en-GB" sz="2000" u="sng" dirty="0">
                <a:latin typeface="Swis721 BT" pitchFamily="34" charset="0"/>
              </a:rPr>
              <a:t>admired</a:t>
            </a:r>
            <a:r>
              <a:rPr lang="en-GB" sz="2000" dirty="0">
                <a:latin typeface="Swis721 BT" pitchFamily="34" charset="0"/>
              </a:rPr>
              <a:t> her for this.  Look for descriptions of her </a:t>
            </a:r>
            <a:r>
              <a:rPr lang="en-GB" sz="2000" u="sng" dirty="0">
                <a:latin typeface="Swis721 BT" pitchFamily="34" charset="0"/>
              </a:rPr>
              <a:t>physical appearance</a:t>
            </a:r>
            <a:r>
              <a:rPr lang="en-GB" sz="2000" dirty="0">
                <a:latin typeface="Swis721 BT" pitchFamily="34" charset="0"/>
              </a:rPr>
              <a:t>.  Identify the one aspect of her physical appearance that causes him annoyance?</a:t>
            </a:r>
            <a:endParaRPr lang="en-GB" sz="2000" b="1" dirty="0">
              <a:latin typeface="Swis721 BT" pitchFamily="34" charset="0"/>
            </a:endParaRPr>
          </a:p>
          <a:p>
            <a:pPr lvl="0"/>
            <a:r>
              <a:rPr lang="en-GB" sz="2000" b="1" dirty="0">
                <a:latin typeface="Swis721 BT" pitchFamily="34" charset="0"/>
              </a:rPr>
              <a:t>The Duchess - alive or dead:  </a:t>
            </a:r>
            <a:r>
              <a:rPr lang="en-GB" sz="2000" dirty="0">
                <a:latin typeface="Swis721 BT" pitchFamily="34" charset="0"/>
              </a:rPr>
              <a:t>The poem is </a:t>
            </a:r>
            <a:r>
              <a:rPr lang="en-GB" sz="2000" u="sng" dirty="0">
                <a:latin typeface="Swis721 BT" pitchFamily="34" charset="0"/>
              </a:rPr>
              <a:t>extremely ambiguous</a:t>
            </a:r>
            <a:r>
              <a:rPr lang="en-GB" sz="2000" dirty="0">
                <a:latin typeface="Swis721 BT" pitchFamily="34" charset="0"/>
              </a:rPr>
              <a:t> about the Duchess’ fate.  Is she alive or dead?  Consider the </a:t>
            </a:r>
            <a:r>
              <a:rPr lang="en-GB" sz="2000" u="sng" dirty="0">
                <a:latin typeface="Swis721 BT" pitchFamily="34" charset="0"/>
              </a:rPr>
              <a:t>tense of verbs</a:t>
            </a:r>
            <a:r>
              <a:rPr lang="en-GB" sz="2000" dirty="0">
                <a:latin typeface="Swis721 BT" pitchFamily="34" charset="0"/>
              </a:rPr>
              <a:t> at certain points in the poem.  Did the Duke have her murdered?  </a:t>
            </a:r>
            <a:endParaRPr lang="en-GB" sz="2000" b="1" dirty="0">
              <a:latin typeface="Swis721 BT" pitchFamily="34" charset="0"/>
            </a:endParaRPr>
          </a:p>
          <a:p>
            <a:pPr lvl="0"/>
            <a:r>
              <a:rPr lang="en-GB" sz="2000" b="1" dirty="0">
                <a:latin typeface="Swis721 BT" pitchFamily="34" charset="0"/>
              </a:rPr>
              <a:t>The Duchess as art:  </a:t>
            </a:r>
            <a:r>
              <a:rPr lang="en-GB" sz="2000" dirty="0">
                <a:latin typeface="Swis721 BT" pitchFamily="34" charset="0"/>
              </a:rPr>
              <a:t>Calder and Goodman have stated: “ … the Duchess’s translation into valuable  ‘</a:t>
            </a:r>
            <a:r>
              <a:rPr lang="en-GB" sz="2000" u="sng" dirty="0">
                <a:latin typeface="Swis721 BT" pitchFamily="34" charset="0"/>
              </a:rPr>
              <a:t>art</a:t>
            </a:r>
            <a:r>
              <a:rPr lang="en-GB" sz="2000" dirty="0">
                <a:latin typeface="Swis721 BT" pitchFamily="34" charset="0"/>
              </a:rPr>
              <a:t>’ confirms her status as a </a:t>
            </a:r>
            <a:r>
              <a:rPr lang="en-GB" sz="2000" u="sng" dirty="0">
                <a:latin typeface="Swis721 BT" pitchFamily="34" charset="0"/>
              </a:rPr>
              <a:t>possessed ‘object’</a:t>
            </a:r>
            <a:r>
              <a:rPr lang="en-GB" sz="2000" dirty="0">
                <a:latin typeface="Swis721 BT" pitchFamily="34" charset="0"/>
              </a:rPr>
              <a:t>.”</a:t>
            </a:r>
            <a:r>
              <a:rPr lang="en-GB" sz="2000" b="1" dirty="0">
                <a:latin typeface="Swis721 BT" pitchFamily="34" charset="0"/>
              </a:rPr>
              <a:t>   </a:t>
            </a:r>
            <a:r>
              <a:rPr lang="en-GB" sz="2000" dirty="0">
                <a:latin typeface="Swis721 BT" pitchFamily="34" charset="0"/>
              </a:rPr>
              <a:t>This will also link to:</a:t>
            </a:r>
            <a:endParaRPr lang="en-GB" sz="2000" b="1" dirty="0">
              <a:latin typeface="Swis721 BT" pitchFamily="34" charset="0"/>
            </a:endParaRPr>
          </a:p>
          <a:p>
            <a:pPr lvl="0"/>
            <a:r>
              <a:rPr lang="en-GB" sz="2000" b="1" dirty="0">
                <a:latin typeface="Swis721 BT" pitchFamily="34" charset="0"/>
              </a:rPr>
              <a:t>Looking:  </a:t>
            </a:r>
            <a:r>
              <a:rPr lang="en-GB" sz="2000" dirty="0">
                <a:latin typeface="Swis721 BT" pitchFamily="34" charset="0"/>
              </a:rPr>
              <a:t>There are many references to, or words associated with, looking.  </a:t>
            </a:r>
            <a:endParaRPr lang="en-GB" sz="2000" b="1" dirty="0">
              <a:latin typeface="Swis721 BT" pitchFamily="34" charset="0"/>
            </a:endParaRPr>
          </a:p>
          <a:p>
            <a:pPr lvl="0"/>
            <a:r>
              <a:rPr lang="en-GB" sz="2000" b="1" dirty="0">
                <a:latin typeface="Swis721 BT" pitchFamily="34" charset="0"/>
              </a:rPr>
              <a:t>Uncertainty:</a:t>
            </a:r>
            <a:r>
              <a:rPr lang="en-GB" sz="2000" dirty="0">
                <a:latin typeface="Swis721 BT" pitchFamily="34" charset="0"/>
              </a:rPr>
              <a:t>  The Duke reveals uncertainty - with regard to himself and his wife - on a number of occasions within the monologue.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Fra</a:t>
            </a:r>
            <a:r>
              <a:rPr lang="en-GB" b="1" dirty="0" smtClean="0"/>
              <a:t> </a:t>
            </a:r>
            <a:r>
              <a:rPr lang="en-GB" b="1" dirty="0" err="1" smtClean="0"/>
              <a:t>Pandolf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ym typeface="Wingdings"/>
              </a:rPr>
              <a:t></a:t>
            </a:r>
            <a:r>
              <a:rPr lang="en-GB" dirty="0" smtClean="0"/>
              <a:t>  </a:t>
            </a:r>
            <a:r>
              <a:rPr lang="en-GB" dirty="0"/>
              <a:t>The artist who painted the fresco of the Duchess was called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Pandolf</a:t>
            </a:r>
            <a:r>
              <a:rPr lang="en-GB" dirty="0"/>
              <a:t>.  The Duke seems particularly jealous and angered by the possible relationship that developed between the artist and the Duchess.  What is the Duke’s attitude to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Pandolf</a:t>
            </a:r>
            <a:r>
              <a:rPr lang="en-GB" dirty="0"/>
              <a:t>?  Look at:</a:t>
            </a:r>
            <a:endParaRPr lang="en-GB" b="1" dirty="0"/>
          </a:p>
          <a:p>
            <a:pPr lvl="0"/>
            <a:r>
              <a:rPr lang="en-GB" b="1" dirty="0"/>
              <a:t>lines 3 – 4;</a:t>
            </a:r>
          </a:p>
          <a:p>
            <a:pPr lvl="0"/>
            <a:r>
              <a:rPr lang="en-GB" b="1" dirty="0"/>
              <a:t>lines 5 – 7;</a:t>
            </a:r>
          </a:p>
          <a:p>
            <a:pPr lvl="0"/>
            <a:r>
              <a:rPr lang="en-GB" b="1" dirty="0"/>
              <a:t>lines 15 – 21.</a:t>
            </a:r>
          </a:p>
          <a:p>
            <a:r>
              <a:rPr lang="en-GB" b="1" dirty="0"/>
              <a:t>“ … This grew; I gave commands; / Then all smiles stopped together.”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5400600" cy="778098"/>
          </a:xfrm>
        </p:spPr>
        <p:txBody>
          <a:bodyPr>
            <a:noAutofit/>
          </a:bodyPr>
          <a:lstStyle/>
          <a:p>
            <a:r>
              <a:rPr lang="en-GB" sz="6600" b="1" u="sng" dirty="0" smtClean="0"/>
              <a:t>The Duke</a:t>
            </a:r>
            <a:br>
              <a:rPr lang="en-GB" sz="6600" b="1" u="sng" dirty="0" smtClean="0"/>
            </a:br>
            <a:endParaRPr lang="en-GB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6228184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Find an highlight anything in the poem that hints at the character of the Duke. </a:t>
            </a:r>
          </a:p>
          <a:p>
            <a:endParaRPr lang="en-GB" dirty="0"/>
          </a:p>
          <a:p>
            <a:r>
              <a:rPr lang="en-GB" dirty="0" smtClean="0"/>
              <a:t>What is he like?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(hint) look for implicit meaning</a:t>
            </a:r>
            <a:endParaRPr lang="en-GB" dirty="0"/>
          </a:p>
        </p:txBody>
      </p:sp>
      <p:pic>
        <p:nvPicPr>
          <p:cNvPr id="5122" name="Picture 2" descr="http://boswellspoetry.wikispaces.com/file/view/Veneto1.jpg/231118214/Vene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80570"/>
              </p:ext>
            </p:extLst>
          </p:nvPr>
        </p:nvGraphicFramePr>
        <p:xfrm>
          <a:off x="-108520" y="0"/>
          <a:ext cx="9217024" cy="70793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17024"/>
              </a:tblGrid>
              <a:tr h="8529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 smtClean="0"/>
                        <a:t>Do</a:t>
                      </a:r>
                      <a:r>
                        <a:rPr lang="en-GB" sz="1600" u="sng" baseline="0" dirty="0" smtClean="0"/>
                        <a:t> you think…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 smtClean="0"/>
                        <a:t>Read the statements below, decide</a:t>
                      </a:r>
                      <a:r>
                        <a:rPr lang="en-GB" sz="1600" u="sng" baseline="0" dirty="0" smtClean="0"/>
                        <a:t> which one you agree with most – why? Explain in detail </a:t>
                      </a:r>
                      <a:endParaRPr lang="en-GB" sz="1600" b="1" u="sng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66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was jealous and angry about his wife’s relationship with the artist, </a:t>
                      </a:r>
                      <a:r>
                        <a:rPr lang="en-GB" sz="2000" dirty="0" err="1" smtClean="0"/>
                        <a:t>Fra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Pandolf</a:t>
                      </a:r>
                      <a:r>
                        <a:rPr lang="en-GB" sz="2000" dirty="0" smtClean="0"/>
                        <a:t>, and therefore, he had her murdered.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was jealous and angry about his wife’s relationship with the artist, </a:t>
                      </a:r>
                      <a:r>
                        <a:rPr lang="en-GB" sz="2000" dirty="0" err="1" smtClean="0"/>
                        <a:t>Fra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Pandolf</a:t>
                      </a:r>
                      <a:r>
                        <a:rPr lang="en-GB" sz="2000" dirty="0" smtClean="0"/>
                        <a:t>, and therefore, he had them both murdered.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loved his wife dearly.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loathed his wife and resents even the memory of her.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misses his wife.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views his wife as an object, a piece of art, something he owns.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Duchess died and the Duke is still in mourning.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0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is furious because the Duchess left him and ran away with the artist, </a:t>
                      </a:r>
                      <a:r>
                        <a:rPr lang="en-GB" sz="2000" dirty="0" err="1" smtClean="0"/>
                        <a:t>Fra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Pandolf</a:t>
                      </a:r>
                      <a:r>
                        <a:rPr lang="en-GB" sz="2000" dirty="0" smtClean="0"/>
                        <a:t>.  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54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Duke loves his wife but loathes the artist, Fra </a:t>
                      </a:r>
                      <a:r>
                        <a:rPr lang="en-GB" sz="2000" dirty="0" err="1" smtClean="0"/>
                        <a:t>Pandolf</a:t>
                      </a:r>
                      <a:r>
                        <a:rPr lang="en-GB" sz="2000" dirty="0" smtClean="0"/>
                        <a:t>.</a:t>
                      </a:r>
                      <a:endParaRPr lang="en-GB" sz="2000" b="1" dirty="0" smtClean="0">
                        <a:latin typeface="Swis721 BT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0"/>
            <a:ext cx="91292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35943" cy="1989584"/>
          </a:xfrm>
          <a:noFill/>
        </p:spPr>
        <p:txBody>
          <a:bodyPr>
            <a:normAutofit fontScale="90000"/>
          </a:bodyPr>
          <a:lstStyle/>
          <a:p>
            <a:r>
              <a:rPr lang="en-GB" b="1" i="1" u="sng" dirty="0" smtClean="0">
                <a:solidFill>
                  <a:schemeClr val="bg1"/>
                </a:solidFill>
              </a:rPr>
              <a:t>LO: To understand and be able to explore the poem </a:t>
            </a:r>
            <a:br>
              <a:rPr lang="en-GB" b="1" i="1" u="sng" dirty="0" smtClean="0">
                <a:solidFill>
                  <a:schemeClr val="bg1"/>
                </a:solidFill>
              </a:rPr>
            </a:br>
            <a:r>
              <a:rPr lang="en-GB" b="1" i="1" u="sng" dirty="0" smtClean="0">
                <a:solidFill>
                  <a:schemeClr val="bg1"/>
                </a:solidFill>
              </a:rPr>
              <a:t>‘My Last Duchess’</a:t>
            </a:r>
            <a:endParaRPr lang="en-GB" b="1" i="1" u="sng" dirty="0">
              <a:solidFill>
                <a:schemeClr val="bg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36" y="4868416"/>
            <a:ext cx="9135943" cy="19895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u="sng" dirty="0" smtClean="0">
                <a:solidFill>
                  <a:schemeClr val="bg1"/>
                </a:solidFill>
              </a:rPr>
              <a:t>Write a summary of what you know now that you didn’t at the start of the lesson.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wis721 BT" pitchFamily="34" charset="0"/>
              </a:rPr>
              <a:t>Characters in the poem</a:t>
            </a:r>
            <a:endParaRPr lang="en-GB" dirty="0">
              <a:latin typeface="Swis721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wis721 BT" pitchFamily="34" charset="0"/>
              </a:rPr>
              <a:t>The Duke</a:t>
            </a:r>
          </a:p>
          <a:p>
            <a:r>
              <a:rPr lang="en-GB" dirty="0" smtClean="0">
                <a:latin typeface="Swis721 BT" pitchFamily="34" charset="0"/>
              </a:rPr>
              <a:t>The envoy</a:t>
            </a:r>
          </a:p>
          <a:p>
            <a:r>
              <a:rPr lang="en-GB" dirty="0" smtClean="0">
                <a:latin typeface="Swis721 BT" pitchFamily="34" charset="0"/>
              </a:rPr>
              <a:t>The ex-wife</a:t>
            </a:r>
          </a:p>
          <a:p>
            <a:r>
              <a:rPr lang="en-GB" dirty="0" smtClean="0">
                <a:latin typeface="Swis721 BT" pitchFamily="34" charset="0"/>
              </a:rPr>
              <a:t>The Count</a:t>
            </a:r>
          </a:p>
          <a:p>
            <a:r>
              <a:rPr lang="en-GB" dirty="0" smtClean="0">
                <a:latin typeface="Swis721 BT" pitchFamily="34" charset="0"/>
              </a:rPr>
              <a:t>The Count’s daughter</a:t>
            </a:r>
          </a:p>
          <a:p>
            <a:r>
              <a:rPr lang="en-GB" dirty="0" err="1" smtClean="0">
                <a:latin typeface="Swis721 BT" pitchFamily="34" charset="0"/>
              </a:rPr>
              <a:t>Fra</a:t>
            </a:r>
            <a:r>
              <a:rPr lang="en-GB" dirty="0" smtClean="0">
                <a:latin typeface="Swis721 BT" pitchFamily="34" charset="0"/>
              </a:rPr>
              <a:t> </a:t>
            </a:r>
            <a:r>
              <a:rPr lang="en-GB" dirty="0" err="1" smtClean="0">
                <a:latin typeface="Swis721 BT" pitchFamily="34" charset="0"/>
              </a:rPr>
              <a:t>Pandolf</a:t>
            </a:r>
            <a:endParaRPr lang="en-GB" dirty="0"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253" y="1047477"/>
            <a:ext cx="4894312" cy="1470025"/>
          </a:xfrm>
        </p:spPr>
        <p:txBody>
          <a:bodyPr>
            <a:normAutofit fontScale="90000"/>
          </a:bodyPr>
          <a:lstStyle/>
          <a:p>
            <a:r>
              <a:rPr lang="en-GB" sz="7200" dirty="0"/>
              <a:t>My Last Duchess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1890" y="4846365"/>
            <a:ext cx="6400800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Robert Browning (1845)</a:t>
            </a:r>
          </a:p>
        </p:txBody>
      </p:sp>
      <p:pic>
        <p:nvPicPr>
          <p:cNvPr id="2" name="Picture 2" descr="http://www.writerscafe.org/uploads/stories/34397600-1209583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00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GB" altLang="en-US" sz="4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wis721 BT" pitchFamily="34" charset="0"/>
              </a:rPr>
              <a:t>Robert Browning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5163" y="973138"/>
            <a:ext cx="5903912" cy="3319958"/>
          </a:xfrm>
        </p:spPr>
        <p:txBody>
          <a:bodyPr/>
          <a:lstStyle/>
          <a:p>
            <a:pPr marL="609600" indent="-609600" algn="l"/>
            <a:r>
              <a:rPr lang="en-GB" altLang="en-US" dirty="0">
                <a:latin typeface="Swis721 BT" pitchFamily="34" charset="0"/>
              </a:rPr>
              <a:t>	</a:t>
            </a:r>
            <a:r>
              <a:rPr lang="en-GB" altLang="en-US" sz="3300" b="1" dirty="0" smtClean="0">
                <a:solidFill>
                  <a:schemeClr val="tx1"/>
                </a:solidFill>
                <a:latin typeface="Swis721 BT" pitchFamily="34" charset="0"/>
              </a:rPr>
              <a:t>Robert </a:t>
            </a:r>
            <a:r>
              <a:rPr lang="en-GB" altLang="en-US" sz="3300" b="1" dirty="0">
                <a:solidFill>
                  <a:schemeClr val="tx1"/>
                </a:solidFill>
                <a:latin typeface="Swis721 BT" pitchFamily="34" charset="0"/>
              </a:rPr>
              <a:t>Browning</a:t>
            </a:r>
            <a:r>
              <a:rPr lang="en-GB" altLang="en-US" sz="3300" dirty="0">
                <a:solidFill>
                  <a:schemeClr val="tx1"/>
                </a:solidFill>
                <a:latin typeface="Swis721 BT" pitchFamily="34" charset="0"/>
              </a:rPr>
              <a:t> was born in 1812 and was married to the poet Elizabeth Barrett in 1846.  He died in 1889.</a:t>
            </a:r>
            <a:endParaRPr lang="en-GB" altLang="en-US" sz="3300" b="1" dirty="0">
              <a:solidFill>
                <a:schemeClr val="tx1"/>
              </a:solidFill>
              <a:latin typeface="Swis721 BT" pitchFamily="34" charset="0"/>
            </a:endParaRPr>
          </a:p>
        </p:txBody>
      </p:sp>
      <p:pic>
        <p:nvPicPr>
          <p:cNvPr id="57350" name="Picture 6" descr="File:Robert Browning 186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325812" cy="42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260648"/>
            <a:ext cx="6861448" cy="1143000"/>
          </a:xfrm>
        </p:spPr>
        <p:txBody>
          <a:bodyPr/>
          <a:lstStyle/>
          <a:p>
            <a:r>
              <a:rPr lang="en-GB" b="1" u="sng" dirty="0">
                <a:latin typeface="Swis721 BT" pitchFamily="34" charset="0"/>
              </a:rPr>
              <a:t>My Last Duchess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47875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>
                <a:latin typeface="Swis721 BT" pitchFamily="34" charset="0"/>
              </a:rPr>
              <a:t>	In </a:t>
            </a:r>
            <a:r>
              <a:rPr lang="en-GB" dirty="0">
                <a:latin typeface="Swis721 BT" pitchFamily="34" charset="0"/>
              </a:rPr>
              <a:t>this poem, Browning creates a character of chilling coldness and cruelty.  The speaker is a Duke who is conducting negotiations for a bride, a new duchess.  He is talking with the representatives of </a:t>
            </a:r>
            <a:r>
              <a:rPr lang="en-GB" dirty="0" smtClean="0">
                <a:latin typeface="Swis721 BT" pitchFamily="34" charset="0"/>
              </a:rPr>
              <a:t>a Count, a potential </a:t>
            </a:r>
            <a:r>
              <a:rPr lang="en-GB" dirty="0">
                <a:latin typeface="Swis721 BT" pitchFamily="34" charset="0"/>
              </a:rPr>
              <a:t>father in law.  Almost casually, he shows them the picture of the ‘last’ duchess </a:t>
            </a:r>
            <a:r>
              <a:rPr lang="en-GB" dirty="0" smtClean="0">
                <a:latin typeface="Swis721 BT" pitchFamily="34" charset="0"/>
              </a:rPr>
              <a:t>whom (we assume...) </a:t>
            </a:r>
            <a:r>
              <a:rPr lang="en-GB" dirty="0">
                <a:latin typeface="Swis721 BT" pitchFamily="34" charset="0"/>
              </a:rPr>
              <a:t>he had killed because he could not dominate her.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6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0"/>
            <a:ext cx="7772400" cy="83661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altLang="en-US" b="1" dirty="0">
                <a:latin typeface="Swis721 BT" pitchFamily="34" charset="0"/>
              </a:rPr>
              <a:t>My Last Duchess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0975" y="765175"/>
            <a:ext cx="9145588" cy="6092825"/>
          </a:xfrm>
          <a:noFill/>
        </p:spPr>
        <p:txBody>
          <a:bodyPr/>
          <a:lstStyle/>
          <a:p>
            <a:pPr marL="609600" indent="-609600" algn="l"/>
            <a:r>
              <a:rPr lang="en-GB" altLang="en-US" sz="2800" dirty="0">
                <a:solidFill>
                  <a:srgbClr val="010066"/>
                </a:solidFill>
                <a:latin typeface="Trebuchet MS" pitchFamily="34" charset="0"/>
              </a:rPr>
              <a:t>	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That's my last duchess painted on the wall,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Looking as if she were alive. I call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That piece a wonder, now: 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Frà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Pandolf's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hands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Worked busily a day, and there she stands.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Will't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please you sit and look at her? I said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"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Frà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Pandolf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" by design, for never read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Strangers like you that pictured countenance,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The depth and passion of its earnest glance,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But to myself they turned (since none puts by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The curtain I have drawn for you, but I)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And seemed as they would ask me, if they durst,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How such a glance came there; so, not the first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Are you to turn and ask thus. Sir, 'twas not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Her husband's presence only, called that spot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50825" y="5445125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0975" y="1052736"/>
            <a:ext cx="9324975" cy="5805264"/>
          </a:xfrm>
          <a:noFill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en-GB" altLang="en-US" sz="2800" b="1" dirty="0">
                <a:solidFill>
                  <a:schemeClr val="tx1"/>
                </a:solidFill>
              </a:rPr>
              <a:t>	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Of joy into the Duchess' cheek: perhaps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Frà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Pandolf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chanced to say "Her mantle laps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"Over my lady's wrist too much," or "Paint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"Must never hope to reproduce the faint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"Half-flush that dies along her throat": such stuff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Was courtesy, she thought, and cause enough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For calling up that spot of joy. She had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A heart how shall I say? too soon made glad,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Too easily impressed; she liked </a:t>
            </a: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whate'er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/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She looked on, and her looks went everywhere.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Sir, 'twas all one! My favour at her breast,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The dropping of the daylight in the West,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The bough of cherries some officious fool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Broke in the orchard for her, the white mule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50825" y="5445125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0"/>
            <a:ext cx="7772400" cy="8366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Swis721 BT" pitchFamily="34" charset="0"/>
              </a:rPr>
              <a:t>My Last Duchess</a:t>
            </a:r>
            <a:endParaRPr lang="en-GB" altLang="en-US" b="1" dirty="0"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68313" y="1052736"/>
            <a:ext cx="9612313" cy="5805264"/>
          </a:xfrm>
          <a:noFill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en-GB" altLang="en-US" sz="300" dirty="0">
                <a:solidFill>
                  <a:srgbClr val="010066"/>
                </a:solidFill>
                <a:latin typeface="Trebuchet MS" pitchFamily="34" charset="0"/>
              </a:rPr>
              <a:t>	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She rode with round the terrace - all and each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Would draw from her alike the approving speech,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Or blush, at least. She thanked men good! but thanked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Somehow I know not how as if she ranked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My gift of a nine-hundred-years-old name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With anybody's gift. Who'd stoop to blame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This sort of trifling? Even had you skill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In speech which I have not to make your will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Quite clear to such an one, and say, "Just this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"Or that in you disgusts me; here you miss,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"Or there exceed the mark" and if she let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Herself be lessoned so, nor plainly set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Her wits to yours, forsooth, and make excuse,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E'en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then would be some stooping; and I choose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Never to stoop. Oh sir, she smiled, no doubt,</a:t>
            </a:r>
            <a:b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</a:br>
            <a:r>
              <a:rPr lang="en-GB" altLang="en-US" sz="2800" dirty="0" err="1">
                <a:solidFill>
                  <a:schemeClr val="tx1"/>
                </a:solidFill>
                <a:latin typeface="Swis721 BT" pitchFamily="34" charset="0"/>
              </a:rPr>
              <a:t>Whene'er</a:t>
            </a:r>
            <a:r>
              <a:rPr lang="en-GB" altLang="en-US" sz="2800" dirty="0">
                <a:solidFill>
                  <a:schemeClr val="tx1"/>
                </a:solidFill>
                <a:latin typeface="Swis721 BT" pitchFamily="34" charset="0"/>
              </a:rPr>
              <a:t> I passed her; but who passed without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50825" y="5445125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0"/>
            <a:ext cx="7772400" cy="8366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Swis721 BT" pitchFamily="34" charset="0"/>
              </a:rPr>
              <a:t>My Last Duchess</a:t>
            </a:r>
            <a:endParaRPr lang="en-GB" altLang="en-US" b="1" dirty="0"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1283</Words>
  <Application>Microsoft Office PowerPoint</Application>
  <PresentationFormat>On-screen Show (4:3)</PresentationFormat>
  <Paragraphs>143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LO: To understand and be able to explore the poem  ‘My Last Duchess’</vt:lpstr>
      <vt:lpstr>Characters in the poem</vt:lpstr>
      <vt:lpstr>My Last Duchess</vt:lpstr>
      <vt:lpstr>Robert Browning</vt:lpstr>
      <vt:lpstr>My Last Duchess</vt:lpstr>
      <vt:lpstr>My Last Duchess</vt:lpstr>
      <vt:lpstr>PowerPoint Presentation</vt:lpstr>
      <vt:lpstr>PowerPoint Presentation</vt:lpstr>
      <vt:lpstr>PowerPoint Presentation</vt:lpstr>
      <vt:lpstr>Imagine the scene…</vt:lpstr>
      <vt:lpstr>Questions</vt:lpstr>
      <vt:lpstr>MILTS</vt:lpstr>
      <vt:lpstr>What is it about?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Duchess </vt:lpstr>
      <vt:lpstr>Fra Pandolf </vt:lpstr>
      <vt:lpstr>The Duke </vt:lpstr>
      <vt:lpstr>PowerPoint Presentation</vt:lpstr>
      <vt:lpstr>LO: To understand and be able to explore the poem  ‘My Last Duchess’</vt:lpstr>
    </vt:vector>
  </TitlesOfParts>
  <Company>St Benedicts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Last Duchess</dc:title>
  <dc:creator>j.callaghan</dc:creator>
  <cp:lastModifiedBy>Rachel Preston</cp:lastModifiedBy>
  <cp:revision>11</cp:revision>
  <dcterms:created xsi:type="dcterms:W3CDTF">2011-06-27T08:46:11Z</dcterms:created>
  <dcterms:modified xsi:type="dcterms:W3CDTF">2016-09-21T14:12:15Z</dcterms:modified>
</cp:coreProperties>
</file>