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179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277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66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840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46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292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3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725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220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041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801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62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86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3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9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F31C3D-3A9F-4595-A46F-C586F1EA3970}" type="datetimeFigureOut">
              <a:rPr lang="pt-PT" smtClean="0"/>
              <a:t>10/09/2016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D2B6EE-7B52-4457-96A8-B7866AD3A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609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211980">
            <a:off x="411355" y="352955"/>
            <a:ext cx="4665844" cy="1015530"/>
          </a:xfrm>
        </p:spPr>
        <p:txBody>
          <a:bodyPr>
            <a:noAutofit/>
          </a:bodyPr>
          <a:lstStyle/>
          <a:p>
            <a:r>
              <a:rPr lang="pt-PT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PT" sz="8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vora</a:t>
            </a:r>
            <a:endParaRPr lang="pt-PT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viajarlavaaalma.com/wp-content/uploads/2015/10/www.adventurouskate.com-www.adventurouskate.comevora-the-unexpected-beauty-of-portug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493">
            <a:off x="2071812" y="1191094"/>
            <a:ext cx="8153768" cy="43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778593">
            <a:off x="7730836" y="5768817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solidFill>
                  <a:schemeClr val="accent1"/>
                </a:solidFill>
              </a:rPr>
              <a:t>Roman</a:t>
            </a:r>
            <a:r>
              <a:rPr lang="pt-PT" sz="3600" smtClean="0">
                <a:solidFill>
                  <a:schemeClr val="accent1"/>
                </a:solidFill>
              </a:rPr>
              <a:t> </a:t>
            </a:r>
            <a:r>
              <a:rPr lang="en-GB" sz="3600" dirty="0" smtClean="0">
                <a:solidFill>
                  <a:schemeClr val="accent1"/>
                </a:solidFill>
              </a:rPr>
              <a:t>remains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384558" y="1735279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dirty="0" smtClean="0"/>
              <a:t>Work done by</a:t>
            </a:r>
            <a:r>
              <a:rPr lang="pt-PT" sz="3500" dirty="0" smtClean="0"/>
              <a:t>:</a:t>
            </a:r>
          </a:p>
          <a:p>
            <a:r>
              <a:rPr lang="pt-PT" sz="3500" dirty="0" smtClean="0"/>
              <a:t>Ana Catarina do Rosário, no.1</a:t>
            </a:r>
          </a:p>
          <a:p>
            <a:r>
              <a:rPr lang="pt-PT" sz="3500" dirty="0" smtClean="0"/>
              <a:t>Bruna Isabel Pereira, no. 5</a:t>
            </a:r>
          </a:p>
          <a:p>
            <a:r>
              <a:rPr lang="pt-PT" sz="3500" dirty="0" smtClean="0"/>
              <a:t>Patrícia Rodrigues, no. 21</a:t>
            </a:r>
          </a:p>
          <a:p>
            <a:r>
              <a:rPr lang="pt-PT" sz="3500" dirty="0" smtClean="0"/>
              <a:t>Raquel Ferraz, no. 23</a:t>
            </a:r>
            <a:endParaRPr lang="pt-PT" sz="3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144">
            <a:off x="9047018" y="773096"/>
            <a:ext cx="1924369" cy="19243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892">
            <a:off x="8760933" y="4517732"/>
            <a:ext cx="2069997" cy="20699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4440">
            <a:off x="488022" y="775852"/>
            <a:ext cx="1918855" cy="19188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905">
            <a:off x="477353" y="4405180"/>
            <a:ext cx="2026292" cy="20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80498" y="658504"/>
            <a:ext cx="8534400" cy="3615267"/>
          </a:xfrm>
        </p:spPr>
        <p:txBody>
          <a:bodyPr/>
          <a:lstStyle/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en-GB" sz="6000" b="1" dirty="0" smtClean="0"/>
              <a:t>Erasmus+ Project </a:t>
            </a:r>
            <a:r>
              <a:rPr lang="en-GB" sz="6000" b="1" i="1" dirty="0" smtClean="0"/>
              <a:t>All Roads Lead to Rome</a:t>
            </a:r>
            <a:endParaRPr lang="en-GB" sz="60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8" y="5659018"/>
            <a:ext cx="3413078" cy="9727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85" y="5186149"/>
            <a:ext cx="1185388" cy="14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2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81834" y="164306"/>
            <a:ext cx="3830110" cy="2295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The </a:t>
            </a:r>
            <a:r>
              <a:rPr lang="en-US" sz="1800" dirty="0" smtClean="0"/>
              <a:t>Roman Temple of </a:t>
            </a:r>
            <a:r>
              <a:rPr lang="pt-PT" sz="1800" dirty="0" smtClean="0"/>
              <a:t>Évora</a:t>
            </a:r>
            <a:r>
              <a:rPr lang="en-US" sz="1800" dirty="0" smtClean="0"/>
              <a:t> would </a:t>
            </a:r>
            <a:r>
              <a:rPr lang="en-US" sz="1800" dirty="0"/>
              <a:t>have escaped </a:t>
            </a:r>
            <a:r>
              <a:rPr lang="en-US" sz="1800" dirty="0" smtClean="0"/>
              <a:t>total </a:t>
            </a:r>
            <a:r>
              <a:rPr lang="en-US" sz="1800" dirty="0"/>
              <a:t>demolition during the Christian </a:t>
            </a:r>
            <a:r>
              <a:rPr lang="en-US" sz="1800" dirty="0" smtClean="0"/>
              <a:t>era because</a:t>
            </a:r>
            <a:r>
              <a:rPr lang="en-GB" sz="1800" dirty="0"/>
              <a:t>the temple-turned-tower was used as a butcher </a:t>
            </a:r>
            <a:r>
              <a:rPr lang="en-GB" sz="1800" dirty="0" smtClean="0"/>
              <a:t>shop</a:t>
            </a:r>
            <a:r>
              <a:rPr lang="en-US" sz="1800" dirty="0" smtClean="0"/>
              <a:t>.</a:t>
            </a:r>
            <a:endParaRPr lang="pt-PT" sz="1800" dirty="0"/>
          </a:p>
        </p:txBody>
      </p:sp>
      <p:pic>
        <p:nvPicPr>
          <p:cNvPr id="2050" name="Picture 2" descr="vestigios romanos evora temp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793">
            <a:off x="502832" y="1664347"/>
            <a:ext cx="6065391" cy="401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1635618" y="656823"/>
            <a:ext cx="476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Temple of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Évora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707272" y="635097"/>
            <a:ext cx="3098041" cy="2299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One of the main Portuguese museums, the Evora Museum </a:t>
            </a:r>
            <a:r>
              <a:rPr lang="en-US" sz="1800" dirty="0" smtClean="0"/>
              <a:t>houses numerous</a:t>
            </a:r>
            <a:r>
              <a:rPr lang="en-US" sz="1800" dirty="0"/>
              <a:t> remains of </a:t>
            </a:r>
            <a:r>
              <a:rPr lang="en-US" sz="1800" dirty="0" smtClean="0"/>
              <a:t>our Roman </a:t>
            </a:r>
            <a:r>
              <a:rPr lang="en-US" sz="1800" dirty="0"/>
              <a:t>heritage.</a:t>
            </a:r>
            <a:endParaRPr lang="pt-PT" sz="1600" dirty="0"/>
          </a:p>
        </p:txBody>
      </p:sp>
      <p:pic>
        <p:nvPicPr>
          <p:cNvPr id="3076" name="Picture 4" descr="romanos evora mus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688">
            <a:off x="779726" y="1504622"/>
            <a:ext cx="6143285" cy="448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1210614" y="373487"/>
            <a:ext cx="503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Évora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9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0158" y="608526"/>
            <a:ext cx="3564087" cy="2762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dirty="0"/>
              <a:t>The walls of </a:t>
            </a:r>
            <a:r>
              <a:rPr lang="en-GB" sz="1800" dirty="0" err="1" smtClean="0"/>
              <a:t>Évora</a:t>
            </a:r>
            <a:r>
              <a:rPr lang="en-GB" sz="1800" dirty="0" smtClean="0"/>
              <a:t> </a:t>
            </a:r>
            <a:r>
              <a:rPr lang="en-GB" sz="1800" dirty="0"/>
              <a:t>castle are </a:t>
            </a:r>
            <a:r>
              <a:rPr lang="en-GB" sz="1800" dirty="0" smtClean="0"/>
              <a:t>among the </a:t>
            </a:r>
            <a:r>
              <a:rPr lang="en-GB" sz="1800" dirty="0"/>
              <a:t>best preserved ones in Portugal. </a:t>
            </a:r>
            <a:r>
              <a:rPr lang="en-GB" sz="1800" dirty="0" smtClean="0"/>
              <a:t>These </a:t>
            </a:r>
            <a:r>
              <a:rPr lang="en-GB" sz="1800" dirty="0"/>
              <a:t>defensive barriers were erected over the many centuries of the city's </a:t>
            </a:r>
            <a:r>
              <a:rPr lang="en-GB" sz="1800" dirty="0" smtClean="0"/>
              <a:t>existence. </a:t>
            </a:r>
            <a:r>
              <a:rPr lang="en-GB" sz="1800" dirty="0"/>
              <a:t>Almost all </a:t>
            </a:r>
            <a:r>
              <a:rPr lang="en-GB" sz="1800" dirty="0" smtClean="0"/>
              <a:t>the </a:t>
            </a:r>
            <a:r>
              <a:rPr lang="en-GB" sz="1800" dirty="0"/>
              <a:t>historic city is surrounded by these walls, with several doors and towers.</a:t>
            </a:r>
            <a:endParaRPr lang="pt-PT" sz="1800" dirty="0"/>
          </a:p>
        </p:txBody>
      </p:sp>
      <p:pic>
        <p:nvPicPr>
          <p:cNvPr id="4098" name="Picture 2" descr="http://media.iolnegocios.pt/lifecooler/f1ece481827298afe4cf9e59ef4d5b6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059">
            <a:off x="663172" y="1538371"/>
            <a:ext cx="6332173" cy="4183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1725769" y="608526"/>
            <a:ext cx="50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 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Évora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castle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8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8961" y="466860"/>
            <a:ext cx="2939749" cy="279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Discovered during the works in the County Palace </a:t>
            </a:r>
            <a:r>
              <a:rPr lang="en-US" sz="1800" dirty="0" smtClean="0"/>
              <a:t>(</a:t>
            </a:r>
            <a:r>
              <a:rPr lang="pt-PT" sz="1800" dirty="0" smtClean="0"/>
              <a:t>Évora</a:t>
            </a:r>
            <a:r>
              <a:rPr lang="en-US" sz="1800" dirty="0"/>
              <a:t> City Council) in 1987, the Roman baths </a:t>
            </a:r>
            <a:r>
              <a:rPr lang="en-US" sz="1800" dirty="0" smtClean="0"/>
              <a:t>were built</a:t>
            </a:r>
            <a:r>
              <a:rPr lang="en-US" sz="1800" dirty="0"/>
              <a:t> between the second and third centuries.</a:t>
            </a:r>
            <a:endParaRPr lang="pt-PT" sz="1800" dirty="0"/>
          </a:p>
        </p:txBody>
      </p:sp>
      <p:pic>
        <p:nvPicPr>
          <p:cNvPr id="5122" name="Picture 2" descr="vestigios romanos evora te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594">
            <a:off x="683609" y="1676433"/>
            <a:ext cx="6666425" cy="44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1875635" y="907867"/>
            <a:ext cx="537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Baths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775451" y="138464"/>
            <a:ext cx="3222625" cy="142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Praça do Giraldo (Giraldo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P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756">
            <a:off x="504306" y="1271385"/>
            <a:ext cx="6987540" cy="465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7757986" y="377816"/>
            <a:ext cx="4142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spite of </a:t>
            </a:r>
            <a:r>
              <a:rPr lang="en-US" dirty="0" smtClean="0">
                <a:solidFill>
                  <a:schemeClr val="bg1"/>
                </a:solidFill>
              </a:rPr>
              <a:t>having been destroyed </a:t>
            </a:r>
            <a:r>
              <a:rPr lang="en-US" dirty="0">
                <a:solidFill>
                  <a:schemeClr val="bg1"/>
                </a:solidFill>
              </a:rPr>
              <a:t>in 1570, it is worth recalling the existence of a Roman arch, described in ancient sources as having three triumphal arches, columns, niches and statues.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two statues of the Fountain </a:t>
            </a:r>
            <a:r>
              <a:rPr lang="en-US" dirty="0" smtClean="0">
                <a:solidFill>
                  <a:schemeClr val="bg1"/>
                </a:solidFill>
              </a:rPr>
              <a:t>of the Lions are Roman remains as well.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169121" y="297874"/>
            <a:ext cx="3580300" cy="118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</a:t>
            </a: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omana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Tourega </a:t>
            </a:r>
            <a:endParaRPr lang="pt-PT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562">
            <a:off x="421651" y="1468584"/>
            <a:ext cx="6998367" cy="465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7910946" y="890156"/>
            <a:ext cx="3934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Villa </a:t>
            </a:r>
            <a:r>
              <a:rPr lang="pt-PT" dirty="0" smtClean="0">
                <a:solidFill>
                  <a:schemeClr val="bg1"/>
                </a:solidFill>
              </a:rPr>
              <a:t>Romana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pt-PT" dirty="0" smtClean="0">
                <a:solidFill>
                  <a:schemeClr val="bg1"/>
                </a:solidFill>
              </a:rPr>
              <a:t>Tourega</a:t>
            </a:r>
            <a:r>
              <a:rPr lang="en-US" dirty="0" smtClean="0">
                <a:solidFill>
                  <a:schemeClr val="bg1"/>
                </a:solidFill>
              </a:rPr>
              <a:t> was situated in </a:t>
            </a:r>
            <a:r>
              <a:rPr lang="en-US" dirty="0">
                <a:solidFill>
                  <a:schemeClr val="bg1"/>
                </a:solidFill>
              </a:rPr>
              <a:t>the territory of Ebora Liberalitas</a:t>
            </a:r>
            <a:r>
              <a:rPr lang="en-US" dirty="0" smtClean="0">
                <a:solidFill>
                  <a:schemeClr val="bg1"/>
                </a:solidFill>
              </a:rPr>
              <a:t> Julia. In the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century, it occupied an area </a:t>
            </a:r>
            <a:r>
              <a:rPr lang="en-US" dirty="0">
                <a:solidFill>
                  <a:schemeClr val="bg1"/>
                </a:solidFill>
              </a:rPr>
              <a:t>of about 500 m2.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archaeological site is part of a large spa complex, indicating the footprint that this would be </a:t>
            </a:r>
            <a:r>
              <a:rPr lang="en-US" dirty="0" smtClean="0">
                <a:solidFill>
                  <a:schemeClr val="bg1"/>
                </a:solidFill>
              </a:rPr>
              <a:t>a double </a:t>
            </a:r>
            <a:r>
              <a:rPr lang="en-US" dirty="0">
                <a:solidFill>
                  <a:schemeClr val="bg1"/>
                </a:solidFill>
              </a:rPr>
              <a:t>spa </a:t>
            </a:r>
            <a:r>
              <a:rPr lang="en-US" dirty="0" smtClean="0">
                <a:solidFill>
                  <a:schemeClr val="bg1"/>
                </a:solidFill>
              </a:rPr>
              <a:t>(for both men </a:t>
            </a:r>
            <a:r>
              <a:rPr lang="en-US" dirty="0">
                <a:solidFill>
                  <a:schemeClr val="bg1"/>
                </a:solidFill>
              </a:rPr>
              <a:t>and women), with rooms </a:t>
            </a:r>
            <a:r>
              <a:rPr lang="en-US" dirty="0" smtClean="0">
                <a:solidFill>
                  <a:schemeClr val="bg1"/>
                </a:solidFill>
              </a:rPr>
              <a:t>and tanks for  </a:t>
            </a:r>
            <a:r>
              <a:rPr lang="en-US" dirty="0">
                <a:solidFill>
                  <a:schemeClr val="bg1"/>
                </a:solidFill>
              </a:rPr>
              <a:t>hot and cold </a:t>
            </a:r>
            <a:r>
              <a:rPr lang="en-US" dirty="0" smtClean="0">
                <a:solidFill>
                  <a:schemeClr val="bg1"/>
                </a:solidFill>
              </a:rPr>
              <a:t>baths. </a:t>
            </a:r>
            <a:r>
              <a:rPr lang="en-US" dirty="0">
                <a:solidFill>
                  <a:schemeClr val="bg1"/>
                </a:solidFill>
              </a:rPr>
              <a:t>The various archaeological materials found indicate </a:t>
            </a:r>
            <a:r>
              <a:rPr lang="en-US" dirty="0" smtClean="0">
                <a:solidFill>
                  <a:schemeClr val="bg1"/>
                </a:solidFill>
              </a:rPr>
              <a:t>that the villa was  occupied </a:t>
            </a:r>
            <a:r>
              <a:rPr lang="en-US" dirty="0">
                <a:solidFill>
                  <a:schemeClr val="bg1"/>
                </a:solidFill>
              </a:rPr>
              <a:t>from the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</a:t>
            </a:r>
            <a:r>
              <a:rPr lang="en-US" dirty="0">
                <a:solidFill>
                  <a:schemeClr val="bg1"/>
                </a:solidFill>
              </a:rPr>
              <a:t>until the end of the 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 </a:t>
            </a:r>
            <a:r>
              <a:rPr lang="en-US" dirty="0">
                <a:solidFill>
                  <a:schemeClr val="bg1"/>
                </a:solidFill>
              </a:rPr>
              <a:t>A.D.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23158" y="-27709"/>
            <a:ext cx="3957061" cy="1808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pt-P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255" y="1579418"/>
            <a:ext cx="10127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We can see that Évora is a beautiful and historic city since </a:t>
            </a:r>
            <a:r>
              <a:rPr lang="en-US" sz="2400" dirty="0" smtClean="0">
                <a:solidFill>
                  <a:schemeClr val="bg1"/>
                </a:solidFill>
              </a:rPr>
              <a:t>it bears </a:t>
            </a:r>
            <a:r>
              <a:rPr lang="en-US" sz="2400" dirty="0">
                <a:solidFill>
                  <a:schemeClr val="bg1"/>
                </a:solidFill>
              </a:rPr>
              <a:t>many traces of our past, for </a:t>
            </a:r>
            <a:r>
              <a:rPr lang="en-US" sz="2400" dirty="0" smtClean="0">
                <a:solidFill>
                  <a:schemeClr val="bg1"/>
                </a:solidFill>
              </a:rPr>
              <a:t>example, of the </a:t>
            </a:r>
            <a:r>
              <a:rPr lang="en-US" sz="2400" dirty="0">
                <a:solidFill>
                  <a:schemeClr val="bg1"/>
                </a:solidFill>
              </a:rPr>
              <a:t>time when the Romans ruled over what is now Portugal. </a:t>
            </a:r>
            <a:r>
              <a:rPr lang="en-US" sz="2400" dirty="0" smtClean="0">
                <a:solidFill>
                  <a:schemeClr val="bg1"/>
                </a:solidFill>
              </a:rPr>
              <a:t>Actually, the Roman empire was so important that it managed to influence the whole European culture; therefore, our Roman Heritage must be preserved. After all, understanding our past helps us understand what we are today. 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6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70758" y="131619"/>
            <a:ext cx="3610697" cy="1475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pt-PT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1482436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http://www2.cm-evora.pt/itinerarios/das_origens_sec_xii.htm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7419" y="2050473"/>
            <a:ext cx="957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https://pt.wikipedia.org/wiki/%C3%89vora</a:t>
            </a:r>
          </a:p>
        </p:txBody>
      </p:sp>
    </p:spTree>
    <p:extLst>
      <p:ext uri="{BB962C8B-B14F-4D97-AF65-F5344CB8AC3E}">
        <p14:creationId xmlns:p14="http://schemas.microsoft.com/office/powerpoint/2010/main" val="247753547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274</TotalTime>
  <Words>384</Words>
  <Application>Microsoft Office PowerPoint</Application>
  <PresentationFormat>Personalizados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Fatia</vt:lpstr>
      <vt:lpstr>Évora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Évora</dc:title>
  <dc:creator>Packard Bell</dc:creator>
  <cp:lastModifiedBy>Cristina Ramalho</cp:lastModifiedBy>
  <cp:revision>28</cp:revision>
  <dcterms:created xsi:type="dcterms:W3CDTF">2016-02-13T16:54:56Z</dcterms:created>
  <dcterms:modified xsi:type="dcterms:W3CDTF">2016-09-10T00:13:44Z</dcterms:modified>
</cp:coreProperties>
</file>