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57" r:id="rId14"/>
    <p:sldId id="265" r:id="rId15"/>
    <p:sldId id="266" r:id="rId16"/>
    <p:sldId id="267" r:id="rId17"/>
    <p:sldId id="268" r:id="rId18"/>
    <p:sldId id="284" r:id="rId19"/>
    <p:sldId id="270" r:id="rId20"/>
    <p:sldId id="285" r:id="rId21"/>
    <p:sldId id="286" r:id="rId22"/>
    <p:sldId id="274" r:id="rId23"/>
    <p:sldId id="276" r:id="rId24"/>
    <p:sldId id="278" r:id="rId25"/>
    <p:sldId id="279" r:id="rId26"/>
    <p:sldId id="281" r:id="rId27"/>
    <p:sldId id="282" r:id="rId28"/>
    <p:sldId id="283" r:id="rId29"/>
    <p:sldId id="298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840" autoAdjust="0"/>
  </p:normalViewPr>
  <p:slideViewPr>
    <p:cSldViewPr>
      <p:cViewPr>
        <p:scale>
          <a:sx n="74" d="100"/>
          <a:sy n="74" d="100"/>
        </p:scale>
        <p:origin x="-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AB1258-C024-4A77-A4C8-487CD3965D6F}" type="datetimeFigureOut">
              <a:rPr lang="pt-PT" smtClean="0"/>
              <a:pPr/>
              <a:t>10/09/2016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797C5E-19EE-487D-BDA8-3143698698A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VESTÍGIOS ROMANOS EM 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71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1845" y="764704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dirty="0" smtClean="0"/>
          </a:p>
          <a:p>
            <a:r>
              <a:rPr lang="pt-PT" sz="1600" b="1" dirty="0" smtClean="0"/>
              <a:t>O</a:t>
            </a:r>
            <a:r>
              <a:rPr lang="pt-PT" sz="1600" b="1" dirty="0"/>
              <a:t> itinerário de Braga (BRACARA) a Mérida (EMERITA)</a:t>
            </a:r>
          </a:p>
          <a:p>
            <a:pPr lvl="1"/>
            <a:endParaRPr lang="pt-PT" sz="1600" dirty="0" smtClean="0"/>
          </a:p>
          <a:p>
            <a:pPr lvl="1"/>
            <a:r>
              <a:rPr lang="pt-PT" sz="1600" dirty="0" smtClean="0"/>
              <a:t>Agrupando </a:t>
            </a:r>
            <a:r>
              <a:rPr lang="pt-PT" sz="1600" dirty="0"/>
              <a:t>várias vias e suas variantes </a:t>
            </a:r>
            <a:r>
              <a:rPr lang="pt-PT" sz="1600" dirty="0" smtClean="0"/>
              <a:t>como:</a:t>
            </a:r>
          </a:p>
          <a:p>
            <a:pPr lvl="1"/>
            <a:endParaRPr lang="pt-PT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600" dirty="0"/>
              <a:t>Braga (BRACARA) - Freixo (TONGOBRIGA</a:t>
            </a:r>
            <a:r>
              <a:rPr lang="pt-PT" sz="1600" dirty="0" smtClean="0"/>
              <a:t>);</a:t>
            </a:r>
            <a:endParaRPr lang="pt-PT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600" dirty="0"/>
              <a:t>Freixo (TONGOBRIGA) - Viseu (VISSAIUM) / Lamego (</a:t>
            </a:r>
            <a:r>
              <a:rPr lang="pt-PT" sz="1600" dirty="0" err="1"/>
              <a:t>Lamecum</a:t>
            </a:r>
            <a:r>
              <a:rPr lang="pt-PT" sz="1600" dirty="0" smtClean="0"/>
              <a:t>);</a:t>
            </a:r>
            <a:endParaRPr lang="pt-PT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600" dirty="0"/>
              <a:t>Lamego (</a:t>
            </a:r>
            <a:r>
              <a:rPr lang="pt-PT" sz="1600" dirty="0" err="1"/>
              <a:t>Lamecum</a:t>
            </a:r>
            <a:r>
              <a:rPr lang="pt-PT" sz="1600" dirty="0"/>
              <a:t>) - Marialva (</a:t>
            </a:r>
            <a:r>
              <a:rPr lang="pt-PT" sz="1600" dirty="0" err="1"/>
              <a:t>civitas</a:t>
            </a:r>
            <a:r>
              <a:rPr lang="pt-PT" sz="1600" dirty="0"/>
              <a:t> ARAVORUM/ Póvoa do Mileu</a:t>
            </a:r>
            <a:r>
              <a:rPr lang="pt-PT" sz="1600" dirty="0" smtClean="0"/>
              <a:t>);</a:t>
            </a:r>
            <a:endParaRPr lang="pt-PT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600" dirty="0"/>
              <a:t>Viseu (VISSAIUM) - Serra da Estrela - Famalicão da Serra (</a:t>
            </a:r>
            <a:r>
              <a:rPr lang="pt-PT" sz="1600" dirty="0" err="1"/>
              <a:t>mansio</a:t>
            </a:r>
            <a:r>
              <a:rPr lang="pt-PT" sz="1600" dirty="0" smtClean="0"/>
              <a:t>);</a:t>
            </a:r>
            <a:endParaRPr lang="pt-PT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PT" sz="1600" dirty="0"/>
              <a:t>Famalicão da Serra (</a:t>
            </a:r>
            <a:r>
              <a:rPr lang="pt-PT" sz="1600" dirty="0" err="1"/>
              <a:t>mansio</a:t>
            </a:r>
            <a:r>
              <a:rPr lang="pt-PT" sz="1600" dirty="0"/>
              <a:t>) - Idanha-a-Velha (IGAEDIS) - Mérida (EMERITA</a:t>
            </a:r>
            <a:r>
              <a:rPr lang="pt-PT" sz="1600" dirty="0" smtClean="0"/>
              <a:t>).</a:t>
            </a:r>
            <a:endParaRPr lang="pt-PT" sz="1600" dirty="0"/>
          </a:p>
          <a:p>
            <a:endParaRPr lang="pt-PT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08" y="3717032"/>
            <a:ext cx="3396885" cy="254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26414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285769"/>
            <a:ext cx="698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+mj-lt"/>
                <a:cs typeface="Aharoni" panose="02010803020104030203" pitchFamily="2" charset="-79"/>
              </a:rPr>
              <a:t>Outros </a:t>
            </a:r>
            <a:r>
              <a:rPr lang="pt-PT" sz="2000" b="1" dirty="0">
                <a:latin typeface="+mj-lt"/>
                <a:cs typeface="Aharoni" panose="02010803020104030203" pitchFamily="2" charset="-79"/>
              </a:rPr>
              <a:t>itinerários </a:t>
            </a:r>
            <a:r>
              <a:rPr lang="pt-PT" sz="2000" b="1" dirty="0" smtClean="0">
                <a:latin typeface="+mj-lt"/>
                <a:cs typeface="Aharoni" panose="02010803020104030203" pitchFamily="2" charset="-79"/>
              </a:rPr>
              <a:t>Romanos </a:t>
            </a:r>
            <a:r>
              <a:rPr lang="pt-PT" sz="2000" b="1" dirty="0">
                <a:latin typeface="+mj-lt"/>
                <a:cs typeface="Aharoni" panose="02010803020104030203" pitchFamily="2" charset="-79"/>
              </a:rPr>
              <a:t>a um nível mais secundário</a:t>
            </a:r>
          </a:p>
        </p:txBody>
      </p:sp>
    </p:spTree>
    <p:extLst>
      <p:ext uri="{BB962C8B-B14F-4D97-AF65-F5344CB8AC3E}">
        <p14:creationId xmlns:p14="http://schemas.microsoft.com/office/powerpoint/2010/main" val="19253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7708" y="227424"/>
            <a:ext cx="632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+mj-lt"/>
              </a:rPr>
              <a:t>I</a:t>
            </a:r>
            <a:r>
              <a:rPr lang="pt-PT" sz="2000" b="1" dirty="0" smtClean="0">
                <a:latin typeface="+mj-lt"/>
              </a:rPr>
              <a:t>tinerários romanos do norte ao sul de Portugal </a:t>
            </a:r>
            <a:endParaRPr lang="pt-PT" sz="2000" b="1" dirty="0">
              <a:latin typeface="+mj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79512" y="764704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Chaves (AQUAE FLAVIAE) - Marialva (</a:t>
            </a:r>
            <a:r>
              <a:rPr lang="pt-PT" sz="1600" dirty="0" err="1"/>
              <a:t>civitas</a:t>
            </a:r>
            <a:r>
              <a:rPr lang="pt-PT" sz="1600" dirty="0"/>
              <a:t> ARAVORUM)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Chaves (AQUAE FLAVIAE) - Freixo de Numão (</a:t>
            </a:r>
            <a:r>
              <a:rPr lang="pt-PT" sz="1600" dirty="0" err="1" smtClean="0"/>
              <a:t>Meidubriga</a:t>
            </a:r>
            <a:r>
              <a:rPr lang="pt-PT" sz="1600" dirty="0" smtClean="0"/>
              <a:t>)</a:t>
            </a:r>
            <a:endParaRPr lang="pt-P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Chaves (AQUAE FLAVIAE) - Moncorvo (</a:t>
            </a:r>
            <a:r>
              <a:rPr lang="pt-PT" sz="1600" dirty="0" err="1"/>
              <a:t>civitas</a:t>
            </a:r>
            <a:r>
              <a:rPr lang="pt-PT" sz="1600" dirty="0"/>
              <a:t> BANIENSIS)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Astorga (ASTURICA) - Moncorvo (</a:t>
            </a:r>
            <a:r>
              <a:rPr lang="pt-PT" sz="1600" dirty="0" err="1"/>
              <a:t>civitas</a:t>
            </a:r>
            <a:r>
              <a:rPr lang="pt-PT" sz="1600" dirty="0"/>
              <a:t> BANIENSIS)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Porto (CALE) - Barcelos/Caminha (</a:t>
            </a:r>
            <a:r>
              <a:rPr lang="pt-PT" sz="1600" dirty="0" err="1"/>
              <a:t>Karraria</a:t>
            </a:r>
            <a:r>
              <a:rPr lang="pt-PT" sz="1600" dirty="0"/>
              <a:t> Antiqua)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Porto (CALE) - Guimarães por Alfena (Via </a:t>
            </a:r>
            <a:r>
              <a:rPr lang="pt-PT" sz="1600" dirty="0" err="1"/>
              <a:t>Vimaranes</a:t>
            </a:r>
            <a:r>
              <a:rPr lang="pt-PT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Porto (CALE) - Freixo (TONGOBRIGA)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Porto (CALE) - Marnel (TALABRIGA) pela costa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Porto (CALE) - Viseu (VISSAIUM)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Marnel (TALABRIGA) - Viseu (VISSAIUM)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Viseu (VISSAIUM) - Lamego (</a:t>
            </a:r>
            <a:r>
              <a:rPr lang="pt-PT" sz="1600" dirty="0" err="1" smtClean="0"/>
              <a:t>Lamecum</a:t>
            </a:r>
            <a:r>
              <a:rPr lang="pt-PT" sz="1600" dirty="0" smtClean="0"/>
              <a:t>) </a:t>
            </a:r>
            <a:r>
              <a:rPr lang="pt-PT" sz="1600" dirty="0"/>
              <a:t>por Castro Daire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Viseu (VISSAIUM) - Moimenta da Beira (</a:t>
            </a:r>
            <a:r>
              <a:rPr lang="pt-PT" sz="1600" dirty="0" err="1"/>
              <a:t>Arabriga</a:t>
            </a:r>
            <a:r>
              <a:rPr lang="pt-PT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Viseu (VISSAIUM) - Aguiar da Beira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Viseu (VISSAIUM) - Celorico da Beira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Viseu (VISSAIUM) - Bobadela (</a:t>
            </a:r>
            <a:r>
              <a:rPr lang="pt-PT" sz="1600" dirty="0" err="1"/>
              <a:t>municipium</a:t>
            </a:r>
            <a:r>
              <a:rPr lang="pt-PT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Mangualde (</a:t>
            </a:r>
            <a:r>
              <a:rPr lang="pt-PT" sz="1600" dirty="0" err="1" smtClean="0"/>
              <a:t>Araocelum</a:t>
            </a:r>
            <a:r>
              <a:rPr lang="pt-PT" sz="1600" dirty="0" smtClean="0"/>
              <a:t>) </a:t>
            </a:r>
            <a:r>
              <a:rPr lang="pt-PT" sz="1600" dirty="0"/>
              <a:t>- Bobadela (</a:t>
            </a:r>
            <a:r>
              <a:rPr lang="pt-PT" sz="1600" dirty="0" err="1"/>
              <a:t>municipium</a:t>
            </a:r>
            <a:r>
              <a:rPr lang="pt-PT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Mealhada (</a:t>
            </a:r>
            <a:r>
              <a:rPr lang="pt-PT" sz="1600" dirty="0" err="1"/>
              <a:t>mansio</a:t>
            </a:r>
            <a:r>
              <a:rPr lang="pt-PT" sz="1600" dirty="0"/>
              <a:t>) - Bobadela (</a:t>
            </a:r>
            <a:r>
              <a:rPr lang="pt-PT" sz="1600" dirty="0" err="1"/>
              <a:t>municipium</a:t>
            </a:r>
            <a:r>
              <a:rPr lang="pt-PT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Coimbra (AEMINIUM) - Viseu (VISSAIUM)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Coimbra (AEMINIUM) - Bobadela (</a:t>
            </a:r>
            <a:r>
              <a:rPr lang="pt-PT" sz="1600" dirty="0" err="1"/>
              <a:t>municipium</a:t>
            </a:r>
            <a:r>
              <a:rPr lang="pt-PT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Condeixa (CONIMBRIGA) - Leiria (COLLIPPO)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Leiria (COLLIPPO) - Tomar (SEILIUM)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Leiria (COLLIPPO) - Santarém (SCALLABIS)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Leiria (COLLIPPO) - Óbidos (EBUROBRITTIUM)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346" y="908721"/>
            <a:ext cx="293774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7824234" y="5683896"/>
            <a:ext cx="1212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dirty="0">
                <a:solidFill>
                  <a:srgbClr val="C00000"/>
                </a:solidFill>
              </a:rPr>
              <a:t>Povoações e vias de Portugal durante o Império </a:t>
            </a:r>
            <a:r>
              <a:rPr lang="pt-PT" sz="1050" dirty="0" smtClean="0">
                <a:solidFill>
                  <a:srgbClr val="C00000"/>
                </a:solidFill>
              </a:rPr>
              <a:t>Romano</a:t>
            </a:r>
            <a:endParaRPr lang="pt-PT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16094" y="852276"/>
            <a:ext cx="6084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/>
              <a:t>Rede viária a norte do Rio Douro (DURIUS </a:t>
            </a:r>
            <a:r>
              <a:rPr lang="pt-PT" sz="1600" dirty="0" err="1"/>
              <a:t>flumen</a:t>
            </a:r>
            <a:r>
              <a:rPr lang="pt-PT" sz="16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/>
              <a:t>Rede viária em torno da Serra da Estrela (</a:t>
            </a:r>
            <a:r>
              <a:rPr lang="pt-PT" sz="1600" dirty="0" err="1"/>
              <a:t>mons</a:t>
            </a:r>
            <a:r>
              <a:rPr lang="pt-PT" sz="1600" dirty="0"/>
              <a:t> </a:t>
            </a:r>
            <a:r>
              <a:rPr lang="pt-PT" sz="1600" dirty="0" err="1"/>
              <a:t>Herminius</a:t>
            </a:r>
            <a:r>
              <a:rPr lang="pt-PT" sz="16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/>
              <a:t>Rede viária em torno de Freixo de Numão (</a:t>
            </a:r>
            <a:r>
              <a:rPr lang="pt-PT" sz="1600" dirty="0" err="1"/>
              <a:t>Meidobriga</a:t>
            </a:r>
            <a:r>
              <a:rPr lang="pt-PT" sz="16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/>
              <a:t>Rede viária em torno de Marialva (</a:t>
            </a:r>
            <a:r>
              <a:rPr lang="pt-PT" sz="1600" dirty="0" err="1"/>
              <a:t>civitas</a:t>
            </a:r>
            <a:r>
              <a:rPr lang="pt-PT" sz="1600" dirty="0"/>
              <a:t> ARAVORUM)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/>
              <a:t>Rede viária em torno de Torre de Almofala (</a:t>
            </a:r>
            <a:r>
              <a:rPr lang="pt-PT" sz="1600" dirty="0" err="1"/>
              <a:t>civitas</a:t>
            </a:r>
            <a:r>
              <a:rPr lang="pt-PT" sz="1600" dirty="0"/>
              <a:t> COBELCORUM)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/>
              <a:t>Rede viária em torno de Idanha-a-Velha (</a:t>
            </a:r>
            <a:r>
              <a:rPr lang="pt-PT" sz="1600" dirty="0" err="1"/>
              <a:t>civitas</a:t>
            </a:r>
            <a:r>
              <a:rPr lang="pt-PT" sz="1600" dirty="0"/>
              <a:t> IGAEDITANORUM)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/>
              <a:t>Rede viária em torno de S. Salvador de Aramenha (</a:t>
            </a:r>
            <a:r>
              <a:rPr lang="pt-PT" sz="1600" dirty="0" err="1"/>
              <a:t>civitas</a:t>
            </a:r>
            <a:r>
              <a:rPr lang="pt-PT" sz="1600" dirty="0"/>
              <a:t> AMMAIENSIS)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301326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latin typeface="+mj-lt"/>
              </a:rPr>
              <a:t>Outras vias Romanas</a:t>
            </a:r>
            <a:endParaRPr lang="pt-PT" sz="2000" b="1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187" y="764704"/>
            <a:ext cx="2534116" cy="553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upload.wikimedia.org/wikipedia/commons/thumb/6/6c/Estrada_romana.jpg/800px-Estrada_roma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419" y="4225849"/>
            <a:ext cx="3746906" cy="244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975" y="908720"/>
            <a:ext cx="4987504" cy="374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5567" y="404664"/>
            <a:ext cx="8280920" cy="59046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Existem vários vestígios Romanos em Portugal. Estes vestígios encontram-se, por exemplo,  em: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1400" dirty="0" smtClean="0">
              <a:solidFill>
                <a:schemeClr val="tx1"/>
              </a:solidFill>
            </a:endParaRPr>
          </a:p>
          <a:p>
            <a:pPr algn="just"/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smtClean="0">
                <a:solidFill>
                  <a:schemeClr val="tx1"/>
                </a:solidFill>
              </a:rPr>
              <a:t>Aveiro;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Chaves (Aquae </a:t>
            </a:r>
            <a:r>
              <a:rPr lang="pt-PT" sz="1600" dirty="0" err="1">
                <a:solidFill>
                  <a:schemeClr val="tx1"/>
                </a:solidFill>
              </a:rPr>
              <a:t>Flaviae</a:t>
            </a:r>
            <a:r>
              <a:rPr lang="pt-PT" sz="16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Beja (Pax </a:t>
            </a:r>
            <a:r>
              <a:rPr lang="pt-PT" sz="1600" dirty="0" err="1" smtClean="0">
                <a:solidFill>
                  <a:schemeClr val="tx1"/>
                </a:solidFill>
              </a:rPr>
              <a:t>Julía</a:t>
            </a:r>
            <a:r>
              <a:rPr lang="pt-PT" sz="16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Braga </a:t>
            </a:r>
            <a:r>
              <a:rPr lang="pt-PT" sz="1600" dirty="0">
                <a:solidFill>
                  <a:schemeClr val="tx1"/>
                </a:solidFill>
              </a:rPr>
              <a:t>(Bracara Augusta</a:t>
            </a:r>
            <a:r>
              <a:rPr lang="pt-PT" sz="16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Bragança;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Castelo </a:t>
            </a:r>
            <a:r>
              <a:rPr lang="pt-PT" sz="1600" dirty="0" smtClean="0">
                <a:solidFill>
                  <a:schemeClr val="tx1"/>
                </a:solidFill>
              </a:rPr>
              <a:t>Branco;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Coimbra;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Évora;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Faro;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Guarda </a:t>
            </a:r>
            <a:endParaRPr lang="pt-PT" sz="1600" dirty="0" smtClean="0">
              <a:solidFill>
                <a:schemeClr val="tx1"/>
              </a:solidFill>
            </a:endParaRP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Leiria;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Lisboa</a:t>
            </a:r>
            <a:r>
              <a:rPr lang="pt-PT" sz="16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Portalegre: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Santarém;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Setúbal, no estuário do Sado (Tróia, Alcácer do Sal e Creiro</a:t>
            </a:r>
            <a:r>
              <a:rPr lang="pt-PT" sz="16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Viana do </a:t>
            </a:r>
            <a:r>
              <a:rPr lang="pt-PT" sz="1600" dirty="0" smtClean="0">
                <a:solidFill>
                  <a:schemeClr val="tx1"/>
                </a:solidFill>
              </a:rPr>
              <a:t>Castelo;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Vila </a:t>
            </a:r>
            <a:r>
              <a:rPr lang="pt-PT" sz="1600" dirty="0" smtClean="0">
                <a:solidFill>
                  <a:schemeClr val="tx1"/>
                </a:solidFill>
              </a:rPr>
              <a:t>Real;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 </a:t>
            </a:r>
            <a:r>
              <a:rPr lang="pt-PT" sz="1600" dirty="0">
                <a:solidFill>
                  <a:schemeClr val="tx1"/>
                </a:solidFill>
              </a:rPr>
              <a:t>Viseu.</a:t>
            </a:r>
          </a:p>
          <a:p>
            <a:pPr marL="0" indent="0" algn="just">
              <a:buNone/>
            </a:pPr>
            <a:endParaRPr lang="pt-PT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Iremos falar mais detalhadamente dos vestígios no Sado</a:t>
            </a:r>
            <a:r>
              <a:rPr lang="pt-PT" sz="1400" dirty="0" smtClean="0">
                <a:solidFill>
                  <a:schemeClr val="tx1"/>
                </a:solidFill>
              </a:rPr>
              <a:t>.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960027" y="29070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PT" dirty="0"/>
          </a:p>
          <a:p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1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>
                <a:solidFill>
                  <a:schemeClr val="tx1"/>
                </a:solidFill>
              </a:rPr>
              <a:t>Tróia 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600" dirty="0">
                <a:solidFill>
                  <a:schemeClr val="tx1"/>
                </a:solidFill>
              </a:rPr>
              <a:t>As </a:t>
            </a:r>
            <a:r>
              <a:rPr lang="pt-PT" sz="1600" b="1" dirty="0">
                <a:solidFill>
                  <a:schemeClr val="tx1"/>
                </a:solidFill>
              </a:rPr>
              <a:t>ruínas romanas de Tróia</a:t>
            </a:r>
            <a:r>
              <a:rPr lang="pt-PT" sz="1600" dirty="0">
                <a:solidFill>
                  <a:schemeClr val="tx1"/>
                </a:solidFill>
              </a:rPr>
              <a:t> são um monumento arqueológico situado na margem esquerda do rio Sado, na face noroeste da península de </a:t>
            </a:r>
            <a:r>
              <a:rPr lang="pt-PT" sz="1600" dirty="0" smtClean="0">
                <a:solidFill>
                  <a:schemeClr val="tx1"/>
                </a:solidFill>
              </a:rPr>
              <a:t>Tróia, Setúbal.</a:t>
            </a:r>
          </a:p>
          <a:p>
            <a:pPr marL="0" indent="0" algn="just">
              <a:buNone/>
            </a:pP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645024"/>
            <a:ext cx="3672408" cy="245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09882"/>
            <a:ext cx="4237376" cy="232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476672"/>
            <a:ext cx="7992888" cy="2376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dirty="0">
                <a:solidFill>
                  <a:schemeClr val="tx1"/>
                </a:solidFill>
              </a:rPr>
              <a:t>E</a:t>
            </a:r>
            <a:r>
              <a:rPr lang="pt-PT" sz="1600" dirty="0" smtClean="0">
                <a:solidFill>
                  <a:schemeClr val="tx1"/>
                </a:solidFill>
              </a:rPr>
              <a:t>ste </a:t>
            </a:r>
            <a:r>
              <a:rPr lang="pt-PT" sz="1600" dirty="0">
                <a:solidFill>
                  <a:schemeClr val="tx1"/>
                </a:solidFill>
              </a:rPr>
              <a:t>local </a:t>
            </a:r>
            <a:r>
              <a:rPr lang="pt-PT" sz="1600" dirty="0" smtClean="0">
                <a:solidFill>
                  <a:schemeClr val="tx1"/>
                </a:solidFill>
              </a:rPr>
              <a:t>foi construído com o objetivo de realizar a   pesca</a:t>
            </a:r>
            <a:r>
              <a:rPr lang="pt-PT" sz="1600" dirty="0">
                <a:solidFill>
                  <a:schemeClr val="tx1"/>
                </a:solidFill>
              </a:rPr>
              <a:t> e </a:t>
            </a:r>
            <a:r>
              <a:rPr lang="pt-PT" sz="1600" dirty="0" smtClean="0">
                <a:solidFill>
                  <a:schemeClr val="tx1"/>
                </a:solidFill>
              </a:rPr>
              <a:t>o fabrico </a:t>
            </a:r>
            <a:r>
              <a:rPr lang="pt-PT" sz="1600" dirty="0">
                <a:solidFill>
                  <a:schemeClr val="tx1"/>
                </a:solidFill>
              </a:rPr>
              <a:t>e exportação de conservas de peixe (garum), ativo desde o século I até o século VI dC.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1600" dirty="0">
                <a:solidFill>
                  <a:schemeClr val="tx1"/>
                </a:solidFill>
              </a:rPr>
              <a:t>As estruturas mais características de </a:t>
            </a:r>
            <a:r>
              <a:rPr lang="pt-PT" sz="1600" dirty="0" smtClean="0">
                <a:solidFill>
                  <a:schemeClr val="tx1"/>
                </a:solidFill>
              </a:rPr>
              <a:t>Tróia </a:t>
            </a:r>
            <a:r>
              <a:rPr lang="pt-PT" sz="1600" dirty="0">
                <a:solidFill>
                  <a:schemeClr val="tx1"/>
                </a:solidFill>
              </a:rPr>
              <a:t>são as </a:t>
            </a:r>
            <a:r>
              <a:rPr lang="pt-PT" sz="1600" dirty="0" smtClean="0">
                <a:solidFill>
                  <a:schemeClr val="tx1"/>
                </a:solidFill>
              </a:rPr>
              <a:t>oficinas </a:t>
            </a:r>
            <a:r>
              <a:rPr lang="pt-PT" sz="1600" dirty="0">
                <a:solidFill>
                  <a:schemeClr val="tx1"/>
                </a:solidFill>
              </a:rPr>
              <a:t>de salga de </a:t>
            </a:r>
            <a:r>
              <a:rPr lang="pt-PT" sz="1600" dirty="0" smtClean="0">
                <a:solidFill>
                  <a:schemeClr val="tx1"/>
                </a:solidFill>
              </a:rPr>
              <a:t>peixe, abrangem </a:t>
            </a:r>
            <a:r>
              <a:rPr lang="pt-PT" sz="1600" dirty="0">
                <a:solidFill>
                  <a:schemeClr val="tx1"/>
                </a:solidFill>
              </a:rPr>
              <a:t>ainda um núcleo habitacional com casas de rés-do-chão e primeiro andar (as chamadas "Casas da Princesa"), várias necrópoles, um columbário, termas, uma roda de água (</a:t>
            </a:r>
            <a:r>
              <a:rPr lang="pt-PT" sz="1600" i="1" dirty="0">
                <a:solidFill>
                  <a:schemeClr val="tx1"/>
                </a:solidFill>
              </a:rPr>
              <a:t>rota aquaria</a:t>
            </a:r>
            <a:r>
              <a:rPr lang="pt-PT" sz="1600" dirty="0">
                <a:solidFill>
                  <a:schemeClr val="tx1"/>
                </a:solidFill>
              </a:rPr>
              <a:t>) e os restos de uma basílica paleocristã.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4104456" cy="270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544616" cy="360040"/>
          </a:xfrm>
        </p:spPr>
        <p:txBody>
          <a:bodyPr>
            <a:noAutofit/>
          </a:bodyPr>
          <a:lstStyle/>
          <a:p>
            <a:r>
              <a:rPr lang="pt-PT" sz="2000" dirty="0" smtClean="0">
                <a:solidFill>
                  <a:schemeClr val="tx1"/>
                </a:solidFill>
              </a:rPr>
              <a:t>Oficinas de salgas de peixe 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908720"/>
            <a:ext cx="8064896" cy="27363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A actividade </a:t>
            </a:r>
            <a:r>
              <a:rPr lang="pt-PT" sz="1600" dirty="0">
                <a:solidFill>
                  <a:schemeClr val="tx1"/>
                </a:solidFill>
              </a:rPr>
              <a:t>industrial de </a:t>
            </a:r>
            <a:r>
              <a:rPr lang="pt-PT" sz="1600" dirty="0" smtClean="0">
                <a:solidFill>
                  <a:schemeClr val="tx1"/>
                </a:solidFill>
              </a:rPr>
              <a:t>Tróia  dedicava-se à salga de peixe e pequenos crustáceos, com os quais se preparavam vários alimentos e condimentos, destacando-se o garum. </a:t>
            </a:r>
            <a:r>
              <a:rPr lang="pt-PT" sz="1600" i="1" dirty="0" smtClean="0">
                <a:solidFill>
                  <a:schemeClr val="tx1"/>
                </a:solidFill>
              </a:rPr>
              <a:t>A </a:t>
            </a:r>
            <a:r>
              <a:rPr lang="pt-PT" sz="1600" dirty="0">
                <a:solidFill>
                  <a:schemeClr val="tx1"/>
                </a:solidFill>
              </a:rPr>
              <a:t>localização numa ilha, a abundante pesca, a </a:t>
            </a:r>
            <a:r>
              <a:rPr lang="pt-PT" sz="1600" dirty="0" smtClean="0">
                <a:solidFill>
                  <a:schemeClr val="tx1"/>
                </a:solidFill>
              </a:rPr>
              <a:t>abundancia do </a:t>
            </a:r>
            <a:r>
              <a:rPr lang="pt-PT" sz="1600" dirty="0">
                <a:solidFill>
                  <a:schemeClr val="tx1"/>
                </a:solidFill>
              </a:rPr>
              <a:t>sal da região e a disponibilidade de ânforas foram condições ideais </a:t>
            </a:r>
            <a:r>
              <a:rPr lang="pt-PT" sz="1600" dirty="0" smtClean="0">
                <a:solidFill>
                  <a:schemeClr val="tx1"/>
                </a:solidFill>
              </a:rPr>
              <a:t>para a realização desta actividade. </a:t>
            </a:r>
            <a:r>
              <a:rPr lang="pt-PT" sz="1600" dirty="0">
                <a:solidFill>
                  <a:schemeClr val="tx1"/>
                </a:solidFill>
              </a:rPr>
              <a:t>As oficinas de salga eram constituídas por uma série de tanques (cetárias) organizados ao redor de um pátio </a:t>
            </a:r>
            <a:r>
              <a:rPr lang="pt-PT" sz="1600" dirty="0" smtClean="0">
                <a:solidFill>
                  <a:schemeClr val="tx1"/>
                </a:solidFill>
              </a:rPr>
              <a:t>central</a:t>
            </a:r>
            <a:r>
              <a:rPr lang="pt-PT" sz="1600" dirty="0">
                <a:solidFill>
                  <a:schemeClr val="tx1"/>
                </a:solidFill>
              </a:rPr>
              <a:t>. </a:t>
            </a:r>
            <a:r>
              <a:rPr lang="pt-PT" sz="1600" dirty="0" smtClean="0">
                <a:solidFill>
                  <a:schemeClr val="tx1"/>
                </a:solidFill>
              </a:rPr>
              <a:t>Foi encontrado um </a:t>
            </a:r>
            <a:r>
              <a:rPr lang="pt-PT" sz="1600" dirty="0">
                <a:solidFill>
                  <a:schemeClr val="tx1"/>
                </a:solidFill>
              </a:rPr>
              <a:t>total de vinte </a:t>
            </a:r>
            <a:r>
              <a:rPr lang="pt-PT" sz="1600" dirty="0" smtClean="0">
                <a:solidFill>
                  <a:schemeClr val="tx1"/>
                </a:solidFill>
              </a:rPr>
              <a:t>oficinas, </a:t>
            </a:r>
            <a:r>
              <a:rPr lang="pt-PT" sz="1600" dirty="0">
                <a:solidFill>
                  <a:schemeClr val="tx1"/>
                </a:solidFill>
              </a:rPr>
              <a:t>com dimensões </a:t>
            </a:r>
            <a:r>
              <a:rPr lang="pt-PT" sz="1600" dirty="0" smtClean="0">
                <a:solidFill>
                  <a:schemeClr val="tx1"/>
                </a:solidFill>
              </a:rPr>
              <a:t>variadas, sendo que a </a:t>
            </a:r>
            <a:r>
              <a:rPr lang="pt-PT" sz="1600" dirty="0">
                <a:solidFill>
                  <a:schemeClr val="tx1"/>
                </a:solidFill>
              </a:rPr>
              <a:t>maior </a:t>
            </a:r>
            <a:r>
              <a:rPr lang="pt-PT" sz="1600" dirty="0" smtClean="0">
                <a:solidFill>
                  <a:schemeClr val="tx1"/>
                </a:solidFill>
              </a:rPr>
              <a:t>tinha mais </a:t>
            </a:r>
            <a:r>
              <a:rPr lang="pt-PT" sz="1600" dirty="0">
                <a:solidFill>
                  <a:schemeClr val="tx1"/>
                </a:solidFill>
              </a:rPr>
              <a:t>de 1000 m2 e agrupava 19 tanques, enquanto que a menor tinha 135 m2 e 9 tanques. Nas oficinas de salga de peixe, na construção dos tanques, foram evitadas, por questões de higiene, as arestas vivas, optando-se por arestas em “meia cana”.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888432" cy="262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033" y="3717032"/>
            <a:ext cx="3453008" cy="262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8723" y="547948"/>
            <a:ext cx="5782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As casa de princesa</a:t>
            </a:r>
            <a:endParaRPr lang="pt-PT" sz="2000" b="1" dirty="0"/>
          </a:p>
        </p:txBody>
      </p:sp>
      <p:sp>
        <p:nvSpPr>
          <p:cNvPr id="4" name="Rectângulo 3"/>
          <p:cNvSpPr/>
          <p:nvPr/>
        </p:nvSpPr>
        <p:spPr>
          <a:xfrm>
            <a:off x="539551" y="1556792"/>
            <a:ext cx="806205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/>
              <a:t>Em </a:t>
            </a:r>
            <a:r>
              <a:rPr lang="pt-PT" sz="1600" dirty="0" smtClean="0"/>
              <a:t>1850 iniciou-se as escavações às "Casas </a:t>
            </a:r>
            <a:r>
              <a:rPr lang="pt-PT" sz="1600" dirty="0"/>
              <a:t>da Princesa", </a:t>
            </a:r>
            <a:r>
              <a:rPr lang="pt-PT" sz="1600" dirty="0" smtClean="0"/>
              <a:t>onde foram encontradas </a:t>
            </a:r>
            <a:r>
              <a:rPr lang="pt-PT" sz="1600" dirty="0"/>
              <a:t>paredes com pinturas e pisos com mosaicos, </a:t>
            </a:r>
            <a:r>
              <a:rPr lang="pt-PT" sz="1600" dirty="0" smtClean="0"/>
              <a:t>à muito desaparecidos.</a:t>
            </a:r>
            <a:endParaRPr lang="pt-PT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8100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13584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8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11558" y="1268760"/>
            <a:ext cx="78884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O columbário é um lugar, geralmente num cemitério, em que são depositadas as urnas contendo as cinzas dos mortos depois da cremação dos cadáveres.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Na Roma Antiga os columbários eram grandes câmaras subterrâneas onde os restos mortais, depois de cremados, eram colocados em pequenos nichos nas paredes, normalmente decorados com placas comemorativas e esculturas com a imagem do </a:t>
            </a:r>
            <a:r>
              <a:rPr lang="pt-PT" sz="1600" dirty="0" smtClean="0"/>
              <a:t>morto.</a:t>
            </a:r>
            <a:endParaRPr lang="pt-PT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406863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Columbário</a:t>
            </a:r>
            <a:endParaRPr lang="pt-PT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880940" cy="257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7945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13900" y="6294219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Columbário de Tróia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23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38944"/>
          </a:xfrm>
        </p:spPr>
        <p:txBody>
          <a:bodyPr>
            <a:normAutofit/>
          </a:bodyPr>
          <a:lstStyle/>
          <a:p>
            <a:r>
              <a:rPr lang="pt-PT" sz="2000" dirty="0" smtClean="0">
                <a:solidFill>
                  <a:schemeClr val="tx1"/>
                </a:solidFill>
              </a:rPr>
              <a:t>Termas</a:t>
            </a:r>
            <a:r>
              <a:rPr lang="pt-PT" sz="2800" dirty="0" smtClean="0">
                <a:solidFill>
                  <a:schemeClr val="tx1"/>
                </a:solidFill>
              </a:rPr>
              <a:t> 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28083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dirty="0">
                <a:solidFill>
                  <a:schemeClr val="tx1"/>
                </a:solidFill>
                <a:latin typeface="+mj-lt"/>
              </a:rPr>
              <a:t>Termas era o nome usado pelos romanos para designar os locais destinados aos banhos públicos.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Os </a:t>
            </a:r>
            <a:r>
              <a:rPr lang="pt-PT" sz="1600" dirty="0">
                <a:solidFill>
                  <a:schemeClr val="tx1"/>
                </a:solidFill>
                <a:latin typeface="+mj-lt"/>
              </a:rPr>
              <a:t>restos das termas, escavados em 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1956,ocupando uma área de 450 metros </a:t>
            </a:r>
            <a:r>
              <a:rPr lang="pt-PT" sz="1600" dirty="0">
                <a:solidFill>
                  <a:schemeClr val="tx1"/>
                </a:solidFill>
                <a:latin typeface="+mj-lt"/>
              </a:rPr>
              <a:t>quadrados. Os banhos públicos tinham diversas finalidades, entre elas a higiene corporal, a terapia pelas águas com propriedades medicinais e ainda banhos de vapor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Em </a:t>
            </a:r>
            <a:r>
              <a:rPr lang="pt-PT" sz="1600" dirty="0">
                <a:solidFill>
                  <a:schemeClr val="tx1"/>
                </a:solidFill>
                <a:latin typeface="+mj-lt"/>
              </a:rPr>
              <a:t>geral as manhãs eram reservadas às mulheres e as tardes aos 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homens. Em Tróia, estas termas incluíam apoditério, frigidário (tanque de água fria), tepidário </a:t>
            </a:r>
            <a:r>
              <a:rPr lang="pt-PT" sz="1600" dirty="0">
                <a:solidFill>
                  <a:schemeClr val="tx1"/>
                </a:solidFill>
                <a:latin typeface="+mj-lt"/>
              </a:rPr>
              <a:t>(água morna), caldário (água quente), com sistema de aquecimento subterrâneo (hipocausto), além de piscinas diversas e sala de ginástica.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424" y="3933057"/>
            <a:ext cx="3438543" cy="230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528392" cy="230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11029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b="1" dirty="0">
                <a:latin typeface="Bradley Hand ITC" panose="03070402050302030203" pitchFamily="66" charset="0"/>
              </a:rPr>
              <a:t>Estradas romanas em Portugal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25" y="2204864"/>
            <a:ext cx="4530405" cy="33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398" y="2204864"/>
            <a:ext cx="5007602" cy="33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4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2557" y="43179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Roda de </a:t>
            </a:r>
            <a:r>
              <a:rPr lang="pt-PT" sz="2000" b="1" dirty="0"/>
              <a:t>á</a:t>
            </a:r>
            <a:r>
              <a:rPr lang="pt-PT" sz="2000" b="1" dirty="0" smtClean="0"/>
              <a:t>gua</a:t>
            </a:r>
            <a:endParaRPr lang="pt-PT" sz="2000" b="1" dirty="0"/>
          </a:p>
        </p:txBody>
      </p:sp>
      <p:sp>
        <p:nvSpPr>
          <p:cNvPr id="5" name="Rectângulo 4"/>
          <p:cNvSpPr/>
          <p:nvPr/>
        </p:nvSpPr>
        <p:spPr>
          <a:xfrm>
            <a:off x="539552" y="1196752"/>
            <a:ext cx="8004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É </a:t>
            </a:r>
            <a:r>
              <a:rPr lang="pt-PT" dirty="0"/>
              <a:t>um dispositivo circular montado sobre um eixo, contendo na sua periferia caixinhas ou aletas dispostas de modo a poder aproveitar a energia hidráulica, ou actuar como propulsor em navios</a:t>
            </a:r>
            <a:r>
              <a:rPr lang="pt-PT" dirty="0" smtClean="0"/>
              <a:t>. Esta era </a:t>
            </a:r>
            <a:r>
              <a:rPr lang="pt-PT" dirty="0"/>
              <a:t>utilizada para </a:t>
            </a:r>
            <a:r>
              <a:rPr lang="pt-PT" dirty="0" smtClean="0"/>
              <a:t>o deslocamento de </a:t>
            </a:r>
            <a:r>
              <a:rPr lang="pt-PT" dirty="0"/>
              <a:t>água de um ponto mais alto para um ponto mais baixo.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831579" cy="334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63009"/>
            <a:ext cx="4187957" cy="235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39552" y="394059"/>
            <a:ext cx="2576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/>
              <a:t>Basílica paleocristã</a:t>
            </a:r>
            <a:endParaRPr lang="pt-PT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079445"/>
            <a:ext cx="79928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600" dirty="0" smtClean="0"/>
              <a:t>Era uma Igreja cristã construída com objetivo de praticar rituais religiosos.</a:t>
            </a:r>
          </a:p>
          <a:p>
            <a:pPr algn="just">
              <a:spcAft>
                <a:spcPts val="600"/>
              </a:spcAft>
            </a:pPr>
            <a:r>
              <a:rPr lang="pt-PT" sz="1600" dirty="0" smtClean="0"/>
              <a:t>Era composta por: uma nave central com um corredor de cada lado, uma abside (arco ou abóbada) no final, onde nela se sentavam os bispos e os padres.</a:t>
            </a:r>
          </a:p>
          <a:p>
            <a:pPr algn="just">
              <a:spcAft>
                <a:spcPts val="600"/>
              </a:spcAft>
            </a:pPr>
            <a:r>
              <a:rPr lang="pt-PT" sz="1600" dirty="0" smtClean="0"/>
              <a:t>Estas basílicas, eram preenchidas de várias pinturas murais, que se encontravam nas catacumbas, que era um local de culto e refúgio dos cristãos. Estas por sua vez encontravam-se sobretudo por baixo das igrejas e basílicas, pois era aqui onde se sepultava os mortos, muitos deles antigos padres e bispos da respetiva basílica ou igreja. </a:t>
            </a:r>
            <a:endParaRPr lang="pt-PT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88295" y="2901527"/>
            <a:ext cx="2500743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67380"/>
            <a:ext cx="3600400" cy="250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24942"/>
          </a:xfrm>
        </p:spPr>
        <p:txBody>
          <a:bodyPr>
            <a:normAutofit/>
          </a:bodyPr>
          <a:lstStyle/>
          <a:p>
            <a:r>
              <a:rPr lang="pt-PT" sz="2000" dirty="0" smtClean="0">
                <a:solidFill>
                  <a:schemeClr val="tx1"/>
                </a:solidFill>
              </a:rPr>
              <a:t>Vestígios romanos em Setúbal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8903" y="1717097"/>
            <a:ext cx="5270353" cy="1612776"/>
          </a:xfrm>
        </p:spPr>
        <p:txBody>
          <a:bodyPr>
            <a:normAutofit/>
          </a:bodyPr>
          <a:lstStyle/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Os vestígios romanos encontrados em Setúbal estão situados, cronologicamente entre o século I e V d.C. A maioria dos vestígios encontrados são da indústria de preparados de peixe. Porém, o único visível é o conjunto de Cetárias da Travessa Frei Gaspar, que se encontra no posto de informação da Região de Turismo da Costa Azul.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786050" y="6215082"/>
            <a:ext cx="545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https://</a:t>
            </a:r>
            <a:r>
              <a:rPr lang="pt-PT" dirty="0" smtClean="0"/>
              <a:t>www.youtube.com/watch?v=mJC20tRUAyo</a:t>
            </a:r>
          </a:p>
          <a:p>
            <a:endParaRPr lang="pt-PT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106367" y="3464043"/>
            <a:ext cx="6323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Os vestígios que podemos então encontrar no posto de informação de Turismo faziam parte de uma fabrica, esta bastante semelhante, àquelas que existiam em Tróia, que foi utilizada entre o século I e o século V d.C. Para além da fábrica que foi encontrada na de Frei Gaspar há mais assinaladas na Praça do Bocage e na Rua António Januário da Silva</a:t>
            </a:r>
            <a:r>
              <a:rPr lang="pt-PT" sz="1600" dirty="0" smtClean="0"/>
              <a:t>.</a:t>
            </a:r>
          </a:p>
          <a:p>
            <a:endParaRPr lang="pt-PT" sz="1600" dirty="0"/>
          </a:p>
        </p:txBody>
      </p:sp>
      <p:sp>
        <p:nvSpPr>
          <p:cNvPr id="6" name="Rectângulo 5"/>
          <p:cNvSpPr/>
          <p:nvPr/>
        </p:nvSpPr>
        <p:spPr>
          <a:xfrm>
            <a:off x="125005" y="5279925"/>
            <a:ext cx="6351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Foi também descoberta uma necrópole nas proximidades do Miradouro, no principio do século XX. Esta necrópole, utilizada entre os séculos II e IV d.C., era de inumação.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857232"/>
            <a:ext cx="3405245" cy="227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496" y="3286124"/>
            <a:ext cx="2465633" cy="251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istoria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307738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histor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04664"/>
            <a:ext cx="540060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32602"/>
            <a:ext cx="5583344" cy="638944"/>
          </a:xfrm>
        </p:spPr>
        <p:txBody>
          <a:bodyPr>
            <a:normAutofit/>
          </a:bodyPr>
          <a:lstStyle/>
          <a:p>
            <a:r>
              <a:rPr lang="pt-PT" sz="2000" dirty="0" smtClean="0">
                <a:solidFill>
                  <a:schemeClr val="tx1"/>
                </a:solidFill>
              </a:rPr>
              <a:t>Vestígios romanos na Arrábida (Creiro)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71859"/>
            <a:ext cx="5400600" cy="4257471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Junto da praia do Creiro, na Serra da Arrábida encontram-se ruinas de uma fábrica de salga de peixe e também um balneário, tal como vimos anteriormente em Tróia. Estas escavações</a:t>
            </a:r>
            <a:r>
              <a:rPr lang="pt-PT" sz="1600" dirty="0">
                <a:solidFill>
                  <a:schemeClr val="tx1"/>
                </a:solidFill>
              </a:rPr>
              <a:t>, iniciaram-se em </a:t>
            </a:r>
            <a:r>
              <a:rPr lang="pt-PT" sz="1600" dirty="0" smtClean="0">
                <a:solidFill>
                  <a:schemeClr val="tx1"/>
                </a:solidFill>
              </a:rPr>
              <a:t>1987 </a:t>
            </a:r>
            <a:r>
              <a:rPr lang="pt-PT" sz="1600" dirty="0">
                <a:solidFill>
                  <a:schemeClr val="tx1"/>
                </a:solidFill>
              </a:rPr>
              <a:t>sob a direcção de Carlos Tavares da Silva. A fábrica de salga </a:t>
            </a:r>
            <a:r>
              <a:rPr lang="pt-PT" sz="1600" dirty="0" smtClean="0">
                <a:solidFill>
                  <a:schemeClr val="tx1"/>
                </a:solidFill>
              </a:rPr>
              <a:t>apresenta uma </a:t>
            </a:r>
            <a:r>
              <a:rPr lang="pt-PT" sz="1600" dirty="0">
                <a:solidFill>
                  <a:schemeClr val="tx1"/>
                </a:solidFill>
              </a:rPr>
              <a:t>planta rectangular, com 13 m de comprimento 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e 4,6 e 4,8 de largura. </a:t>
            </a:r>
            <a:endParaRPr lang="pt-PT" sz="16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Foi </a:t>
            </a:r>
            <a:r>
              <a:rPr lang="pt-PT" sz="1600" dirty="0">
                <a:solidFill>
                  <a:schemeClr val="tx1"/>
                </a:solidFill>
              </a:rPr>
              <a:t>completamente murada e possui onze tanques e um pátio que abre para o exterior, a </a:t>
            </a:r>
            <a:r>
              <a:rPr lang="pt-PT" sz="1600" dirty="0" smtClean="0">
                <a:solidFill>
                  <a:schemeClr val="tx1"/>
                </a:solidFill>
              </a:rPr>
              <a:t>sul. Como a foz do Rio Sado, era muito rica em sal e peixe, isto deu então origem a criação de um complexo industrial de produção de peixe salgado, centrado nas cidades de Cetóbriga e Tróia. Porém existiam pequenas unidades de produção noutros locais, como é o caso do Creiro</a:t>
            </a:r>
            <a:r>
              <a:rPr lang="pt-PT" sz="1600" dirty="0">
                <a:solidFill>
                  <a:schemeClr val="tx1"/>
                </a:solidFill>
              </a:rPr>
              <a:t>. Esta produção de molhos e salgas, tinha dimensão para ser exportada para outras regiões do Império.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340767"/>
            <a:ext cx="2832892" cy="212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061068"/>
            <a:ext cx="278608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istoria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7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historia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0649"/>
            <a:ext cx="381642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historia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17032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historia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442798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4928"/>
          </a:xfrm>
        </p:spPr>
        <p:txBody>
          <a:bodyPr>
            <a:normAutofit/>
          </a:bodyPr>
          <a:lstStyle/>
          <a:p>
            <a:r>
              <a:rPr lang="pt-PT" sz="2000" dirty="0" smtClean="0">
                <a:solidFill>
                  <a:schemeClr val="tx1"/>
                </a:solidFill>
              </a:rPr>
              <a:t>Vestígios romanos em Alcácer do Sal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80729"/>
            <a:ext cx="8064896" cy="1512168"/>
          </a:xfrm>
        </p:spPr>
        <p:txBody>
          <a:bodyPr>
            <a:normAutofit/>
          </a:bodyPr>
          <a:lstStyle/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Foram então encontrados na Herdade do Pinheiro, um conjunto de cinco fornos, no qual dois deles, estão ao lado um do outro. Estão muito bem construídos com adobes e tijolos cerâmicos e apresentando uma fachada de pedra. A maior parte dos arcos ainda se conserva, bem como alguns vestígios da grelha.</a:t>
            </a: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610098" cy="382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517793"/>
            <a:ext cx="4861801" cy="362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620688"/>
            <a:ext cx="8136904" cy="28083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600" dirty="0" smtClean="0">
                <a:solidFill>
                  <a:schemeClr val="tx1"/>
                </a:solidFill>
              </a:rPr>
              <a:t>Este centro de fabrico funcionou do século I ao século V, tendo fabricado vários tipos de ânforas. existiam vários tipos de </a:t>
            </a:r>
            <a:r>
              <a:rPr lang="pt-PT" sz="1600" dirty="0">
                <a:solidFill>
                  <a:schemeClr val="tx1"/>
                </a:solidFill>
              </a:rPr>
              <a:t>â</a:t>
            </a:r>
            <a:r>
              <a:rPr lang="pt-PT" sz="1600" dirty="0" smtClean="0">
                <a:solidFill>
                  <a:schemeClr val="tx1"/>
                </a:solidFill>
              </a:rPr>
              <a:t>nforas:</a:t>
            </a:r>
          </a:p>
          <a:p>
            <a:pPr marL="0" indent="0" algn="just">
              <a:buNone/>
            </a:pPr>
            <a:endParaRPr lang="pt-PT" sz="1600" dirty="0" smtClean="0">
              <a:solidFill>
                <a:schemeClr val="tx1"/>
              </a:solidFill>
            </a:endParaRP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As </a:t>
            </a:r>
            <a:r>
              <a:rPr lang="pt-PT" sz="1600" dirty="0" err="1">
                <a:solidFill>
                  <a:schemeClr val="tx1"/>
                </a:solidFill>
              </a:rPr>
              <a:t>d</a:t>
            </a:r>
            <a:r>
              <a:rPr lang="pt-PT" sz="1600" dirty="0" err="1" smtClean="0">
                <a:solidFill>
                  <a:schemeClr val="tx1"/>
                </a:solidFill>
              </a:rPr>
              <a:t>ressel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14b (século I </a:t>
            </a:r>
            <a:r>
              <a:rPr lang="pt-PT" sz="1600" dirty="0" smtClean="0">
                <a:solidFill>
                  <a:schemeClr val="tx1"/>
                </a:solidFill>
              </a:rPr>
              <a:t>e </a:t>
            </a:r>
            <a:r>
              <a:rPr lang="pt-PT" sz="1600" dirty="0">
                <a:solidFill>
                  <a:schemeClr val="tx1"/>
                </a:solidFill>
              </a:rPr>
              <a:t>século II</a:t>
            </a:r>
            <a:r>
              <a:rPr lang="pt-PT" sz="16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Almagro 51c antiga (século III</a:t>
            </a:r>
            <a:r>
              <a:rPr lang="pt-PT" sz="16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Almagro 51c </a:t>
            </a:r>
            <a:r>
              <a:rPr lang="pt-PT" sz="1600" dirty="0" smtClean="0">
                <a:solidFill>
                  <a:schemeClr val="tx1"/>
                </a:solidFill>
              </a:rPr>
              <a:t>tardia;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>
                <a:solidFill>
                  <a:schemeClr val="tx1"/>
                </a:solidFill>
              </a:rPr>
              <a:t>Almagro 51 </a:t>
            </a:r>
            <a:r>
              <a:rPr lang="pt-PT" sz="1600" dirty="0" smtClean="0">
                <a:solidFill>
                  <a:schemeClr val="tx1"/>
                </a:solidFill>
              </a:rPr>
              <a:t>a/b;</a:t>
            </a:r>
          </a:p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 O último tipo de ânfora não se encontra nas  tipologias </a:t>
            </a:r>
            <a:r>
              <a:rPr lang="pt-PT" sz="1600" dirty="0">
                <a:solidFill>
                  <a:schemeClr val="tx1"/>
                </a:solidFill>
              </a:rPr>
              <a:t>conhecidas.</a:t>
            </a:r>
            <a:r>
              <a:rPr lang="pt-PT" sz="1600" dirty="0" smtClean="0">
                <a:solidFill>
                  <a:schemeClr val="tx1"/>
                </a:solidFill>
              </a:rPr>
              <a:t> Para além das ânforas produziu também telha, tijolo e cerâmicas comuns.</a:t>
            </a: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5" name="Imagem 4" descr="historia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3573016"/>
            <a:ext cx="3510389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3552258"/>
            <a:ext cx="3629861" cy="282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58791" y="836712"/>
            <a:ext cx="8043051" cy="1254869"/>
          </a:xfrm>
        </p:spPr>
        <p:txBody>
          <a:bodyPr>
            <a:normAutofit/>
          </a:bodyPr>
          <a:lstStyle/>
          <a:p>
            <a:pPr algn="just"/>
            <a:r>
              <a:rPr lang="pt-PT" sz="1600" dirty="0" smtClean="0">
                <a:solidFill>
                  <a:schemeClr val="tx1"/>
                </a:solidFill>
              </a:rPr>
              <a:t>Em </a:t>
            </a:r>
            <a:r>
              <a:rPr lang="pt-PT" sz="1600" dirty="0" err="1" smtClean="0">
                <a:solidFill>
                  <a:schemeClr val="tx1"/>
                </a:solidFill>
              </a:rPr>
              <a:t>Abul</a:t>
            </a:r>
            <a:r>
              <a:rPr lang="pt-PT" sz="1600" dirty="0" smtClean="0">
                <a:solidFill>
                  <a:schemeClr val="tx1"/>
                </a:solidFill>
              </a:rPr>
              <a:t>, que se localiza também em Alcácer do Sal, encontraram-se também três fornos, no qual também se produziam vários tipos de ânforas e que funcionou dos séculos I a III d.C.</a:t>
            </a: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4" name="Imagem 3" descr="histori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99" y="2348880"/>
            <a:ext cx="795180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196952"/>
          </a:xfrm>
        </p:spPr>
        <p:txBody>
          <a:bodyPr/>
          <a:lstStyle/>
          <a:p>
            <a:pPr marL="0" lvl="0" indent="0" algn="ctr" defTabSz="457200">
              <a:lnSpc>
                <a:spcPct val="150000"/>
              </a:lnSpc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GB" sz="6000" b="1" dirty="0" smtClean="0">
                <a:solidFill>
                  <a:schemeClr val="tx1"/>
                </a:solidFill>
                <a:latin typeface="+mj-lt"/>
              </a:rPr>
              <a:t>Erasmus+ Project </a:t>
            </a:r>
            <a:r>
              <a:rPr lang="en-GB" sz="6000" b="1" i="1" dirty="0" smtClean="0">
                <a:solidFill>
                  <a:schemeClr val="tx1"/>
                </a:solidFill>
                <a:latin typeface="+mj-lt"/>
              </a:rPr>
              <a:t>All Roads Lead to Rome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633651"/>
            <a:ext cx="3024336" cy="8619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307219"/>
            <a:ext cx="9997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3946" y="1079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latin typeface="+mj-lt"/>
              </a:rPr>
              <a:t>Estradas romanas em Portugal</a:t>
            </a:r>
            <a:endParaRPr lang="pt-PT" sz="32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6921" y="83671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A rede de estradas romana, é uma das maiores obras da antiguidade, quer em  Portugal, quer no conjunto de regiões que integraram o império romano.</a:t>
            </a:r>
          </a:p>
          <a:p>
            <a:pPr algn="just"/>
            <a:r>
              <a:rPr lang="pt-PT" sz="1600" dirty="0" smtClean="0"/>
              <a:t>Os romanos criaram as estradas para facilitar a deslocação dos seus militares e dos produtos entre as diferentes regiões . Estas estradas estendiam-se por todo o império  e tinham como objetivo facilitar o transporte de produtos  para a capital.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96057"/>
            <a:ext cx="3169011" cy="236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467544" y="2635746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dirty="0" smtClean="0"/>
              <a:t>A identificação e o estudo desta rede de estradas tem sido difícil devido:</a:t>
            </a:r>
          </a:p>
          <a:p>
            <a:endParaRPr lang="pt-P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A </a:t>
            </a:r>
            <a:r>
              <a:rPr lang="pt-PT" sz="1600" dirty="0" smtClean="0"/>
              <a:t>dispersão </a:t>
            </a:r>
            <a:r>
              <a:rPr lang="pt-PT" sz="1600" dirty="0"/>
              <a:t>geográfica da rede de estradas romanas, que cobria quase totalmente o território português;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/>
              <a:t>A incerteza da origem da rede de estradas, pelo facto de terem sido reparadas e alteradas várias vezes ao longo de 2.000 anos;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 smtClean="0"/>
              <a:t>Ao </a:t>
            </a:r>
            <a:r>
              <a:rPr lang="pt-PT" sz="1600" dirty="0"/>
              <a:t>abandono e </a:t>
            </a:r>
            <a:r>
              <a:rPr lang="pt-PT" sz="1600" dirty="0" smtClean="0"/>
              <a:t>à </a:t>
            </a:r>
            <a:r>
              <a:rPr lang="pt-PT" sz="1600" dirty="0"/>
              <a:t>destruição que estas redes de estradas </a:t>
            </a:r>
            <a:r>
              <a:rPr lang="pt-PT" sz="1600" dirty="0" smtClean="0"/>
              <a:t>sofreram.</a:t>
            </a:r>
            <a:endParaRPr lang="pt-PT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329713"/>
            <a:ext cx="3169011" cy="237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4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smtClean="0"/>
              <a:t>No período da dominação romana, todo o Império era revestido por uma imensa rede de estradas. A própria </a:t>
            </a:r>
            <a:r>
              <a:rPr lang="pt-PT" sz="1600" dirty="0"/>
              <a:t>P</a:t>
            </a:r>
            <a:r>
              <a:rPr lang="pt-PT" sz="1600" dirty="0" smtClean="0"/>
              <a:t>enínsula Ibérica continha vários itinerários (estradas) romanos que percorriam toda a Península. O itinerário de maior destaque é o itinerário de Antonino.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467544" y="2124876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/>
              <a:t>Permite-nos  conhecer  as principais </a:t>
            </a:r>
            <a:r>
              <a:rPr lang="pt-PT" sz="1600" dirty="0"/>
              <a:t>estradas romanas na </a:t>
            </a:r>
            <a:r>
              <a:rPr lang="pt-PT" sz="1600" dirty="0" smtClean="0"/>
              <a:t>Hispânia.</a:t>
            </a:r>
            <a:endParaRPr lang="pt-PT" sz="1600" dirty="0"/>
          </a:p>
          <a:p>
            <a:pPr algn="just"/>
            <a:r>
              <a:rPr lang="pt-PT" sz="1600" dirty="0" smtClean="0"/>
              <a:t>Trata-se </a:t>
            </a:r>
            <a:r>
              <a:rPr lang="pt-PT" sz="1600" dirty="0"/>
              <a:t>de </a:t>
            </a:r>
            <a:r>
              <a:rPr lang="pt-PT" sz="1600" dirty="0" smtClean="0"/>
              <a:t>um registo </a:t>
            </a:r>
            <a:r>
              <a:rPr lang="pt-PT" sz="1600" dirty="0"/>
              <a:t>dos principais </a:t>
            </a:r>
            <a:r>
              <a:rPr lang="pt-PT" sz="1600" dirty="0" smtClean="0"/>
              <a:t>caminhos romanos redigida talvez </a:t>
            </a:r>
            <a:r>
              <a:rPr lang="pt-PT" sz="1600" dirty="0"/>
              <a:t>nos finais do século III d.C</a:t>
            </a:r>
            <a:r>
              <a:rPr lang="pt-PT" sz="1600" dirty="0" smtClean="0"/>
              <a:t>., indica </a:t>
            </a:r>
            <a:r>
              <a:rPr lang="pt-PT" sz="1600" dirty="0"/>
              <a:t>a sequência de estações viárias ao longo </a:t>
            </a:r>
            <a:r>
              <a:rPr lang="pt-PT" sz="1600" dirty="0" smtClean="0"/>
              <a:t>desses caminhos assim </a:t>
            </a:r>
            <a:r>
              <a:rPr lang="pt-PT" sz="1600" dirty="0"/>
              <a:t>como </a:t>
            </a:r>
            <a:r>
              <a:rPr lang="pt-PT" sz="1600" dirty="0" smtClean="0"/>
              <a:t>as distâncias </a:t>
            </a:r>
            <a:r>
              <a:rPr lang="pt-PT" sz="1600" dirty="0"/>
              <a:t>entre essas estações</a:t>
            </a:r>
            <a:r>
              <a:rPr lang="pt-PT" sz="1600" dirty="0" smtClean="0"/>
              <a:t>.</a:t>
            </a:r>
          </a:p>
          <a:p>
            <a:pPr algn="just"/>
            <a:endParaRPr lang="pt-P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686" y="3449584"/>
            <a:ext cx="4170040" cy="329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484784"/>
            <a:ext cx="2980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latin typeface="+mj-lt"/>
                <a:cs typeface="Aharoni" panose="02010803020104030203" pitchFamily="2" charset="-79"/>
              </a:rPr>
              <a:t>Itinerários de Antonino</a:t>
            </a:r>
          </a:p>
        </p:txBody>
      </p:sp>
    </p:spTree>
    <p:extLst>
      <p:ext uri="{BB962C8B-B14F-4D97-AF65-F5344CB8AC3E}">
        <p14:creationId xmlns:p14="http://schemas.microsoft.com/office/powerpoint/2010/main" val="15319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55575" y="1340768"/>
            <a:ext cx="627335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/>
              <a:t>Existiam as </a:t>
            </a:r>
            <a:r>
              <a:rPr lang="pt-PT" sz="1600" dirty="0" err="1"/>
              <a:t>villae</a:t>
            </a:r>
            <a:r>
              <a:rPr lang="pt-PT" sz="1600" dirty="0"/>
              <a:t>, necrópoles, castros romanizados, explorações mineiras e agrícolas, que eram outros vestígios </a:t>
            </a:r>
            <a:r>
              <a:rPr lang="pt-PT" sz="1600" dirty="0" smtClean="0"/>
              <a:t>directamente </a:t>
            </a:r>
            <a:r>
              <a:rPr lang="pt-PT" sz="1600" dirty="0"/>
              <a:t>relacionados com a via. </a:t>
            </a:r>
            <a:endParaRPr lang="pt-PT" sz="1600" dirty="0" smtClean="0"/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Estes </a:t>
            </a:r>
            <a:r>
              <a:rPr lang="pt-PT" sz="1600" dirty="0"/>
              <a:t>vestígios eram</a:t>
            </a:r>
            <a:r>
              <a:rPr lang="pt-PT" sz="1600" dirty="0" smtClean="0"/>
              <a:t>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600" b="1" dirty="0" smtClean="0"/>
              <a:t>As </a:t>
            </a:r>
            <a:r>
              <a:rPr lang="pt-PT" sz="1600" b="1" dirty="0" err="1"/>
              <a:t>villae</a:t>
            </a:r>
            <a:r>
              <a:rPr lang="pt-PT" sz="1600" dirty="0"/>
              <a:t>, eram focos de desenvolvimento económico que necessitavam de vias de escoamento para os seus produtos, quer em cidades ou portos para que os mesmos fossem exportados. Algumas das </a:t>
            </a:r>
            <a:r>
              <a:rPr lang="pt-PT" sz="1600" dirty="0" err="1"/>
              <a:t>villae</a:t>
            </a:r>
            <a:r>
              <a:rPr lang="pt-PT" sz="1600" dirty="0"/>
              <a:t>, eram a própria </a:t>
            </a:r>
            <a:r>
              <a:rPr lang="pt-PT" sz="1600" dirty="0" err="1"/>
              <a:t>mansio</a:t>
            </a:r>
            <a:r>
              <a:rPr lang="pt-PT" sz="1600" dirty="0"/>
              <a:t> (uma mansão situada na berma das estradas romanas que acolhia os oficiais ou aqueles em missões oficiais), de apoio à estrada</a:t>
            </a:r>
            <a:r>
              <a:rPr lang="pt-PT" sz="1600" dirty="0" smtClean="0"/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600" b="1" dirty="0" smtClean="0"/>
              <a:t>As </a:t>
            </a:r>
            <a:r>
              <a:rPr lang="pt-PT" sz="1600" b="1" dirty="0"/>
              <a:t>necrópoles</a:t>
            </a:r>
            <a:r>
              <a:rPr lang="pt-PT" sz="1600" dirty="0"/>
              <a:t>, eram localizadas ao longo das estradas </a:t>
            </a:r>
            <a:r>
              <a:rPr lang="pt-PT" sz="1600" dirty="0" smtClean="0"/>
              <a:t>romanas, </a:t>
            </a:r>
            <a:r>
              <a:rPr lang="pt-PT" sz="1600" dirty="0"/>
              <a:t>próximas às vias que saíam das cidades, como a necrópole de </a:t>
            </a:r>
            <a:r>
              <a:rPr lang="pt-PT" sz="1600" dirty="0" err="1"/>
              <a:t>Lethes</a:t>
            </a:r>
            <a:r>
              <a:rPr lang="pt-PT" sz="1600" dirty="0"/>
              <a:t>, em </a:t>
            </a:r>
            <a:r>
              <a:rPr lang="pt-PT" sz="1600" dirty="0" err="1"/>
              <a:t>Ossonoba</a:t>
            </a:r>
            <a:r>
              <a:rPr lang="pt-PT" sz="1600" dirty="0"/>
              <a:t> (Faro</a:t>
            </a:r>
            <a:r>
              <a:rPr lang="pt-PT" sz="1600" dirty="0" smtClean="0"/>
              <a:t>). Eram pois locais onde se enterravam os mortos.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600" b="1" dirty="0" smtClean="0"/>
              <a:t>As </a:t>
            </a:r>
            <a:r>
              <a:rPr lang="pt-PT" sz="1600" b="1" dirty="0"/>
              <a:t>explorações mineiras</a:t>
            </a:r>
            <a:r>
              <a:rPr lang="pt-PT" sz="1600" dirty="0"/>
              <a:t>, </a:t>
            </a:r>
            <a:r>
              <a:rPr lang="pt-PT" sz="1600" dirty="0" smtClean="0"/>
              <a:t>eram </a:t>
            </a:r>
            <a:r>
              <a:rPr lang="pt-PT" sz="1600" dirty="0"/>
              <a:t>apoiadas por uma rede complexa de vias de estradas secundárias, </a:t>
            </a:r>
            <a:r>
              <a:rPr lang="pt-PT" sz="1600" dirty="0" smtClean="0"/>
              <a:t>que </a:t>
            </a:r>
            <a:r>
              <a:rPr lang="pt-PT" sz="1600" dirty="0"/>
              <a:t>permitiam o escoamento do minério até às vias principais e que depois, </a:t>
            </a:r>
            <a:r>
              <a:rPr lang="pt-PT" sz="1600" dirty="0" smtClean="0"/>
              <a:t>provavelmente </a:t>
            </a:r>
            <a:r>
              <a:rPr lang="pt-PT" sz="1600" dirty="0"/>
              <a:t>seguir uma via secundária para o porto fluvial mais próximo, onde seria embarcado e transportado </a:t>
            </a:r>
            <a:r>
              <a:rPr lang="pt-PT" sz="1600" dirty="0" smtClean="0"/>
              <a:t>no rio até ao </a:t>
            </a:r>
            <a:r>
              <a:rPr lang="pt-PT" sz="1600" dirty="0"/>
              <a:t>litoral</a:t>
            </a:r>
            <a:r>
              <a:rPr lang="pt-PT" sz="1600" dirty="0" smtClean="0"/>
              <a:t>.</a:t>
            </a:r>
            <a:endParaRPr lang="pt-PT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688" y="312738"/>
            <a:ext cx="1584176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35173" y="221450"/>
            <a:ext cx="4657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latin typeface="+mj-lt"/>
              </a:rPr>
              <a:t>Vestígios das </a:t>
            </a:r>
            <a:r>
              <a:rPr lang="pt-PT" sz="2000" b="1" dirty="0">
                <a:latin typeface="+mj-lt"/>
              </a:rPr>
              <a:t>antigas </a:t>
            </a:r>
            <a:r>
              <a:rPr lang="pt-PT" sz="2000" b="1" dirty="0" smtClean="0">
                <a:latin typeface="+mj-lt"/>
              </a:rPr>
              <a:t>vias Romanas </a:t>
            </a:r>
            <a:endParaRPr lang="pt-PT" sz="2000" b="1" dirty="0">
              <a:latin typeface="+mj-lt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12775" y="620688"/>
            <a:ext cx="5778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Ao longo dos itinerários, são indiciados vestígios e provas de antigas vias como miliários e </a:t>
            </a:r>
            <a:r>
              <a:rPr lang="pt-PT" sz="1600" dirty="0" smtClean="0"/>
              <a:t>mansões. </a:t>
            </a:r>
            <a:endParaRPr lang="pt-PT" sz="1600" dirty="0"/>
          </a:p>
        </p:txBody>
      </p:sp>
      <p:sp>
        <p:nvSpPr>
          <p:cNvPr id="7" name="Rectângulo 6"/>
          <p:cNvSpPr/>
          <p:nvPr/>
        </p:nvSpPr>
        <p:spPr>
          <a:xfrm>
            <a:off x="6588224" y="2620488"/>
            <a:ext cx="24482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200" b="1" dirty="0" smtClean="0"/>
              <a:t>Miliários</a:t>
            </a:r>
            <a:r>
              <a:rPr lang="pt-PT" sz="1200" dirty="0" smtClean="0"/>
              <a:t> Marcos </a:t>
            </a:r>
            <a:r>
              <a:rPr lang="pt-PT" sz="1200" dirty="0"/>
              <a:t>colocados ao longo </a:t>
            </a:r>
            <a:r>
              <a:rPr lang="pt-PT" sz="1400" dirty="0"/>
              <a:t>das</a:t>
            </a:r>
            <a:r>
              <a:rPr lang="pt-PT" sz="1200" dirty="0"/>
              <a:t> estradas do Império Romano, </a:t>
            </a:r>
            <a:r>
              <a:rPr lang="pt-PT" sz="1200" dirty="0" smtClean="0"/>
              <a:t>a cada 1480 </a:t>
            </a:r>
            <a:r>
              <a:rPr lang="pt-PT" sz="1200" dirty="0"/>
              <a:t>metros. </a:t>
            </a:r>
            <a:endParaRPr lang="pt-PT" sz="1200" dirty="0" smtClean="0"/>
          </a:p>
          <a:p>
            <a:pPr algn="just"/>
            <a:r>
              <a:rPr lang="pt-PT" sz="1200" dirty="0" smtClean="0"/>
              <a:t>Continha informações </a:t>
            </a:r>
            <a:r>
              <a:rPr lang="pt-PT" sz="1200" dirty="0"/>
              <a:t>como os responsáveis pela construção e manutenção da estrada.</a:t>
            </a:r>
          </a:p>
        </p:txBody>
      </p:sp>
      <p:sp>
        <p:nvSpPr>
          <p:cNvPr id="8" name="AutoShape 6" descr="Resultado de imagem para mansiones rom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8" descr="Resultado de imagem para mansiones roma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954" y="4509119"/>
            <a:ext cx="232601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40429" y="6239328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Mans</a:t>
            </a:r>
            <a:r>
              <a:rPr lang="pt-PT" sz="1600" dirty="0" smtClean="0"/>
              <a:t>ã</a:t>
            </a:r>
            <a:r>
              <a:rPr lang="pt-PT" sz="1400" dirty="0" smtClean="0"/>
              <a:t>o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9501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258" y="864923"/>
            <a:ext cx="342231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621924" y="292580"/>
            <a:ext cx="2337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latin typeface="+mj-lt"/>
              </a:rPr>
              <a:t>Pontes </a:t>
            </a:r>
            <a:r>
              <a:rPr lang="pt-PT" sz="2000" b="1" dirty="0" smtClean="0">
                <a:latin typeface="+mj-lt"/>
              </a:rPr>
              <a:t>Romanas </a:t>
            </a:r>
            <a:endParaRPr lang="pt-PT" sz="2000" b="1" dirty="0">
              <a:latin typeface="+mj-lt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33188" y="688676"/>
            <a:ext cx="50308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Ao longo dos milhares de quilómetros de vias espalhadas pelo país, existiam um grande número de pontes romanas. Infelizmente a maioria já está destruída, umas pela acção do tempo e das intempéries, outras, a maioria, destruídas propositadamente pelo homem, quer por ignorância, quer pelas sucessivas guerras e invasões que assolaram o nosso território. Assim, muitas das estruturas ditas «romanas» são na realidade toscas reconstruções efectuadas na Idade Média, ou mesmo na Idade Moderna, eventualmente em cima dos alicerces originais.</a:t>
            </a:r>
          </a:p>
        </p:txBody>
      </p:sp>
      <p:sp>
        <p:nvSpPr>
          <p:cNvPr id="4" name="Rectângulo 3"/>
          <p:cNvSpPr/>
          <p:nvPr/>
        </p:nvSpPr>
        <p:spPr>
          <a:xfrm>
            <a:off x="333188" y="3720804"/>
            <a:ext cx="50308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600" u="sng" dirty="0" smtClean="0"/>
              <a:t>Características das pontes romanas</a:t>
            </a:r>
            <a:r>
              <a:rPr lang="pt-PT" sz="1600" dirty="0" smtClean="0"/>
              <a:t>:</a:t>
            </a:r>
          </a:p>
          <a:p>
            <a:pPr algn="just">
              <a:spcAft>
                <a:spcPts val="600"/>
              </a:spcAft>
            </a:pPr>
            <a:r>
              <a:rPr lang="pt-PT" sz="1600" dirty="0" smtClean="0"/>
              <a:t>Largura </a:t>
            </a:r>
            <a:r>
              <a:rPr lang="pt-PT" sz="1600" dirty="0"/>
              <a:t>e horizontalidade do tabuleiro, </a:t>
            </a:r>
            <a:r>
              <a:rPr lang="pt-PT" sz="1600" dirty="0" smtClean="0"/>
              <a:t>simetria </a:t>
            </a:r>
            <a:r>
              <a:rPr lang="pt-PT" sz="1600" dirty="0"/>
              <a:t>dos arcos, as pedras almofadadas e as marcas de fórfex (pequenas cavidades em lados opostos dos silhares, permitiam a entrada do fórfex, ou tenaz, da grua mecânica para levantamento e colocação em posição dos blocos usados na construção da </a:t>
            </a:r>
            <a:r>
              <a:rPr lang="pt-PT" sz="1600" dirty="0" smtClean="0"/>
              <a:t>ponte).</a:t>
            </a:r>
            <a:endParaRPr lang="pt-PT" sz="1600" dirty="0"/>
          </a:p>
          <a:p>
            <a:pPr algn="just">
              <a:spcAft>
                <a:spcPts val="600"/>
              </a:spcAft>
            </a:pPr>
            <a:r>
              <a:rPr lang="pt-PT" sz="1600" dirty="0" smtClean="0"/>
              <a:t>Estas são características indicadas </a:t>
            </a:r>
            <a:r>
              <a:rPr lang="pt-PT" sz="1600" dirty="0"/>
              <a:t>para certificar a </a:t>
            </a:r>
            <a:r>
              <a:rPr lang="pt-PT" sz="1600" dirty="0" smtClean="0"/>
              <a:t>origem </a:t>
            </a:r>
            <a:r>
              <a:rPr lang="pt-PT" sz="1600" dirty="0"/>
              <a:t>romana, mas </a:t>
            </a:r>
            <a:r>
              <a:rPr lang="pt-PT" sz="1600" dirty="0" smtClean="0"/>
              <a:t>nem </a:t>
            </a:r>
            <a:r>
              <a:rPr lang="pt-PT" sz="1600" dirty="0"/>
              <a:t>todas as obras romanas seguiam estritamente este padrão pelo que se torna muito difícil atestar da sua </a:t>
            </a:r>
            <a:r>
              <a:rPr lang="pt-PT" sz="1600" dirty="0" smtClean="0"/>
              <a:t>cronologia.</a:t>
            </a:r>
            <a:endParaRPr lang="pt-PT" sz="16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258" y="4026666"/>
            <a:ext cx="3422310" cy="228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84488"/>
            <a:ext cx="507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+mj-lt"/>
              </a:rPr>
              <a:t>Técnicas de construção das estradas</a:t>
            </a:r>
            <a:endParaRPr lang="pt-PT" sz="2000" b="1" dirty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9577" y="4437112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As estradas romanas não eram todas construídas da mesma maneira, estas variavam na sua construção</a:t>
            </a:r>
            <a:r>
              <a:rPr lang="pt-PT" sz="1600" dirty="0"/>
              <a:t>, devido às  características do local e dos materiais disponíveis onde se iriam construir as estradas</a:t>
            </a:r>
            <a:r>
              <a:rPr lang="pt-PT" sz="1600" dirty="0" smtClean="0"/>
              <a:t>. Daí que a sua durabilidade também variava.</a:t>
            </a:r>
          </a:p>
          <a:p>
            <a:pPr algn="just"/>
            <a:endParaRPr lang="pt-PT" sz="1600" dirty="0"/>
          </a:p>
        </p:txBody>
      </p:sp>
      <p:sp>
        <p:nvSpPr>
          <p:cNvPr id="3" name="Rectângulo 2"/>
          <p:cNvSpPr/>
          <p:nvPr/>
        </p:nvSpPr>
        <p:spPr>
          <a:xfrm>
            <a:off x="326051" y="855871"/>
            <a:ext cx="58301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Os romanos </a:t>
            </a:r>
            <a:r>
              <a:rPr lang="pt-PT" sz="1600" dirty="0" smtClean="0"/>
              <a:t>destacaram-se por serem grandes </a:t>
            </a:r>
            <a:r>
              <a:rPr lang="pt-PT" sz="1600" dirty="0"/>
              <a:t>engenheiros preocupados com as condições de vida, construindo sofisticadas </a:t>
            </a:r>
            <a:r>
              <a:rPr lang="pt-PT" sz="1600" dirty="0" smtClean="0"/>
              <a:t>infra-estruturas </a:t>
            </a:r>
            <a:r>
              <a:rPr lang="pt-PT" sz="1600" dirty="0"/>
              <a:t>como canalizações, aquedutos e as estradas. Estas obras estenderam-se por todo o Império, e grande parte do seu sucesso e divulgação deveu-se à extensa rede viária.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Apesar de não oferecer o conforto do asfalto dos dias de hoje, pois as rochas de basalto não proporcionavam grande continuidade e suavidade ao terreno, a verdade é que essas rochas encontram-se ainda bem fixadas nos percursos, 2000 anos depois. Isto deve-se, provavelmente, à técnica de preparação do terreno, em que eram colocadas várias camadas de materiais para assegurar a sua estabilidade e, só no final, o revestimento, com as rochas</a:t>
            </a:r>
            <a:r>
              <a:rPr lang="pt-PT" sz="1600" dirty="0" smtClean="0"/>
              <a:t>.</a:t>
            </a:r>
            <a:endParaRPr lang="pt-PT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87" y="1056735"/>
            <a:ext cx="2725156" cy="27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556" y="4437112"/>
            <a:ext cx="3322340" cy="222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434142" y="2919811"/>
            <a:ext cx="831432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600" dirty="0" smtClean="0"/>
              <a:t>Fossa </a:t>
            </a:r>
            <a:r>
              <a:rPr lang="pt-PT" sz="1600" dirty="0"/>
              <a:t>ou </a:t>
            </a:r>
            <a:r>
              <a:rPr lang="pt-PT" sz="1600" dirty="0" err="1"/>
              <a:t>sulci</a:t>
            </a:r>
            <a:r>
              <a:rPr lang="pt-PT" sz="1600" dirty="0"/>
              <a:t>: era um leito terraplanado e sulcos laterais para escoamento de água</a:t>
            </a:r>
            <a:r>
              <a:rPr lang="pt-PT" sz="1600" dirty="0" smtClean="0"/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PT" sz="1600" b="1" dirty="0" smtClean="0"/>
              <a:t>Barro pisado.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PT" sz="1600" b="1" dirty="0" err="1" smtClean="0"/>
              <a:t>Statumen</a:t>
            </a:r>
            <a:r>
              <a:rPr lang="pt-PT" sz="1600" b="1" dirty="0"/>
              <a:t>: </a:t>
            </a:r>
            <a:r>
              <a:rPr lang="pt-PT" sz="1600" dirty="0"/>
              <a:t>camada inicial como fundação com grandes pedras irregulares sem argamassa para assegurar a estabilidade do pavimento e facilitar o escoamento de águas. ( </a:t>
            </a:r>
            <a:r>
              <a:rPr lang="pt-PT" sz="1600" dirty="0" err="1"/>
              <a:t>perdras</a:t>
            </a:r>
            <a:r>
              <a:rPr lang="pt-PT" sz="1600" dirty="0"/>
              <a:t> pisadas</a:t>
            </a:r>
            <a:r>
              <a:rPr lang="pt-PT" sz="1600" dirty="0" smtClean="0"/>
              <a:t>).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PT" sz="1600" b="1" dirty="0" err="1" smtClean="0"/>
              <a:t>Rudus</a:t>
            </a:r>
            <a:r>
              <a:rPr lang="pt-PT" sz="1600" b="1" dirty="0" smtClean="0"/>
              <a:t> </a:t>
            </a:r>
            <a:r>
              <a:rPr lang="pt-PT" sz="1600" b="1" dirty="0"/>
              <a:t>ou </a:t>
            </a:r>
            <a:r>
              <a:rPr lang="pt-PT" sz="1600" b="1" dirty="0" err="1"/>
              <a:t>ruderatio</a:t>
            </a:r>
            <a:r>
              <a:rPr lang="pt-PT" sz="1600" b="1" dirty="0"/>
              <a:t>: </a:t>
            </a:r>
            <a:r>
              <a:rPr lang="pt-PT" sz="1600" dirty="0"/>
              <a:t>camada intermédia constituída por uma argamassa de cal e cascalho grosso. ( cascalho mais grosso pisado).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PT" sz="1600" b="1" dirty="0" err="1" smtClean="0"/>
              <a:t>Nucleus</a:t>
            </a:r>
            <a:r>
              <a:rPr lang="pt-PT" sz="1600" b="1" dirty="0"/>
              <a:t>: </a:t>
            </a:r>
            <a:r>
              <a:rPr lang="pt-PT" sz="1600" dirty="0"/>
              <a:t>camada superior constituída por uma argamassa mais fina de cal, gravilha, areia grossa ou fragmentos de tijolo.( cascalho médio pisado).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PT" sz="1600" b="1" dirty="0" smtClean="0"/>
              <a:t>Suma </a:t>
            </a:r>
            <a:r>
              <a:rPr lang="pt-PT" sz="1600" b="1" dirty="0" err="1"/>
              <a:t>cruta</a:t>
            </a:r>
            <a:r>
              <a:rPr lang="pt-PT" sz="1600" b="1" dirty="0"/>
              <a:t>: </a:t>
            </a:r>
            <a:r>
              <a:rPr lang="pt-PT" sz="1600" dirty="0"/>
              <a:t>cascalho e areia ou empedrado ou </a:t>
            </a:r>
            <a:r>
              <a:rPr lang="pt-PT" sz="1600" dirty="0" smtClean="0"/>
              <a:t>lajeado.</a:t>
            </a:r>
            <a:endParaRPr lang="pt-P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892335"/>
            <a:ext cx="3240360" cy="193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870624"/>
            <a:ext cx="4536504" cy="84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34143" y="256900"/>
            <a:ext cx="8314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/>
              <a:t>Apesar </a:t>
            </a:r>
            <a:r>
              <a:rPr lang="pt-PT" sz="1600" dirty="0"/>
              <a:t>dos diferentes modos de construção das estradas, existia uma maneira tradicional de as construir, que era uma versão idealizada e monumental, composta por 5 camadas, sendo elas</a:t>
            </a:r>
            <a:r>
              <a:rPr lang="pt-PT" sz="1600" dirty="0" smtClean="0"/>
              <a:t>: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0227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71022" y="692696"/>
            <a:ext cx="86934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u="sng" dirty="0"/>
              <a:t>De Braga partiam 5 itinerários: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XVI - Braga (BRACARA) a Lisboa (OLISIPO)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XIX - Braga (BRACARA) a Astorga (ASTURICA) por Ponte de Lima (LIMIA)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XVII - Braga (BRACARA) a Astorga (ASTURICA) por Chaves (AQUAE FLAVIAE)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XVIII - Braga (BRACARA) a Astorga (ASTURICA) pela Serra do Gerês, a VIA NOVA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XX - Braga (BRACARA) a Astorga (ASTURICA) </a:t>
            </a:r>
            <a:r>
              <a:rPr lang="pt-PT" sz="1600" dirty="0" smtClean="0"/>
              <a:t>por Loca </a:t>
            </a:r>
            <a:r>
              <a:rPr lang="pt-PT" sz="1600" dirty="0"/>
              <a:t>M</a:t>
            </a:r>
            <a:r>
              <a:rPr lang="pt-PT" sz="1600" dirty="0" smtClean="0"/>
              <a:t>arítima</a:t>
            </a:r>
            <a:endParaRPr lang="pt-PT" sz="1600" dirty="0"/>
          </a:p>
          <a:p>
            <a:pPr algn="just"/>
            <a:endParaRPr lang="pt-P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u="sng" dirty="0"/>
              <a:t>De Lisboa partiam 3 itinerários para Mérida: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XII - Lisboa (OLISIPO) a Mérida (EMERITA) por Alcácer do Sal (SALACIA) e Évora (EBORA)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XI - Lisboa (OLISIPO) a Mérida (EMERITA) por Alter do Chão (ABELTERIUM)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XV - Lisboa (OLISIPO) a Mérida (EMERITA) por Alvega (ARITIUM VETUS)</a:t>
            </a:r>
          </a:p>
          <a:p>
            <a:pPr algn="just"/>
            <a:endParaRPr lang="pt-P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u="sng" dirty="0"/>
              <a:t>O Itinerário refere ainda os 3 itinerários seguintes: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XIII - Faro (OSSONOBA) a Vilamoura (SALACIA)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XXII - Castro Marim (BAESURI) a Beja (PAX IULIA) por Mértola (MYRTILIS)</a:t>
            </a:r>
          </a:p>
          <a:p>
            <a:pPr algn="just"/>
            <a:r>
              <a:rPr lang="pt-PT" sz="1600" dirty="0" smtClean="0"/>
              <a:t>Itinerário </a:t>
            </a:r>
            <a:r>
              <a:rPr lang="pt-PT" sz="1600" dirty="0"/>
              <a:t>XXI - Castro Marim (BAESURI) a Beja (PAX IULIA) por ARANNIS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072258"/>
            <a:ext cx="2666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41747"/>
            <a:ext cx="259228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285769"/>
            <a:ext cx="562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latin typeface="+mj-lt"/>
                <a:cs typeface="Aharoni" panose="02010803020104030203" pitchFamily="2" charset="-79"/>
              </a:rPr>
              <a:t>Itinerários </a:t>
            </a:r>
            <a:r>
              <a:rPr lang="pt-PT" sz="2000" b="1" dirty="0" smtClean="0">
                <a:latin typeface="+mj-lt"/>
                <a:cs typeface="Aharoni" panose="02010803020104030203" pitchFamily="2" charset="-79"/>
              </a:rPr>
              <a:t>principais em território Português</a:t>
            </a:r>
            <a:endParaRPr lang="pt-PT" sz="2000" b="1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668" y="5041747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mo">
  <a:themeElements>
    <a:clrScheme name="Colm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m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893</TotalTime>
  <Words>2219</Words>
  <Application>Microsoft Office PowerPoint</Application>
  <PresentationFormat>Apresentação no Ecrã (4:3)</PresentationFormat>
  <Paragraphs>172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Colmo</vt:lpstr>
      <vt:lpstr>VESTÍGIOS ROMANOS EM PORTUGAL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Tróia </vt:lpstr>
      <vt:lpstr>Apresentação do PowerPoint</vt:lpstr>
      <vt:lpstr>Oficinas de salgas de peixe </vt:lpstr>
      <vt:lpstr>Apresentação do PowerPoint</vt:lpstr>
      <vt:lpstr>Apresentação do PowerPoint</vt:lpstr>
      <vt:lpstr>Termas </vt:lpstr>
      <vt:lpstr>Apresentação do PowerPoint</vt:lpstr>
      <vt:lpstr>Apresentação do PowerPoint</vt:lpstr>
      <vt:lpstr>Vestígios romanos em Setúbal</vt:lpstr>
      <vt:lpstr>Apresentação do PowerPoint</vt:lpstr>
      <vt:lpstr>Vestígios romanos na Arrábida (Creiro)</vt:lpstr>
      <vt:lpstr>Apresentação do PowerPoint</vt:lpstr>
      <vt:lpstr>Vestígios romanos em Alcácer do Sal</vt:lpstr>
      <vt:lpstr>Apresentação do PowerPoint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VESTÍGIOS ROMANOS EM PORTUGAL</dc:title>
  <dc:creator>al00001</dc:creator>
  <cp:lastModifiedBy>Cristina Ramalho</cp:lastModifiedBy>
  <cp:revision>95</cp:revision>
  <dcterms:created xsi:type="dcterms:W3CDTF">2016-02-12T14:37:44Z</dcterms:created>
  <dcterms:modified xsi:type="dcterms:W3CDTF">2016-09-10T01:17:10Z</dcterms:modified>
</cp:coreProperties>
</file>