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E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650"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FC90D3D5-4236-4CE3-9A20-BF75D41A2E34}" type="datetimeFigureOut">
              <a:rPr lang="pt-PT" smtClean="0"/>
              <a:pPr/>
              <a:t>10/09/2016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E94FC16-36AB-4DCD-836B-C207586D0649}"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FC90D3D5-4236-4CE3-9A20-BF75D41A2E34}" type="datetimeFigureOut">
              <a:rPr lang="pt-PT" smtClean="0"/>
              <a:pPr/>
              <a:t>10/09/2016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E94FC16-36AB-4DCD-836B-C207586D0649}"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FC90D3D5-4236-4CE3-9A20-BF75D41A2E34}" type="datetimeFigureOut">
              <a:rPr lang="pt-PT" smtClean="0"/>
              <a:pPr/>
              <a:t>10/09/2016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E94FC16-36AB-4DCD-836B-C207586D0649}"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FC90D3D5-4236-4CE3-9A20-BF75D41A2E34}" type="datetimeFigureOut">
              <a:rPr lang="pt-PT" smtClean="0"/>
              <a:pPr/>
              <a:t>10/09/2016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E94FC16-36AB-4DCD-836B-C207586D0649}"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FC90D3D5-4236-4CE3-9A20-BF75D41A2E34}" type="datetimeFigureOut">
              <a:rPr lang="pt-PT" smtClean="0"/>
              <a:pPr/>
              <a:t>10/09/2016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E94FC16-36AB-4DCD-836B-C207586D0649}"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FC90D3D5-4236-4CE3-9A20-BF75D41A2E34}" type="datetimeFigureOut">
              <a:rPr lang="pt-PT" smtClean="0"/>
              <a:pPr/>
              <a:t>10/09/2016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E94FC16-36AB-4DCD-836B-C207586D0649}"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FC90D3D5-4236-4CE3-9A20-BF75D41A2E34}" type="datetimeFigureOut">
              <a:rPr lang="pt-PT" smtClean="0"/>
              <a:pPr/>
              <a:t>10/09/2016</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8E94FC16-36AB-4DCD-836B-C207586D0649}"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FC90D3D5-4236-4CE3-9A20-BF75D41A2E34}" type="datetimeFigureOut">
              <a:rPr lang="pt-PT" smtClean="0"/>
              <a:pPr/>
              <a:t>10/09/2016</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8E94FC16-36AB-4DCD-836B-C207586D0649}"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FC90D3D5-4236-4CE3-9A20-BF75D41A2E34}" type="datetimeFigureOut">
              <a:rPr lang="pt-PT" smtClean="0"/>
              <a:pPr/>
              <a:t>10/09/2016</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8E94FC16-36AB-4DCD-836B-C207586D0649}"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FC90D3D5-4236-4CE3-9A20-BF75D41A2E34}" type="datetimeFigureOut">
              <a:rPr lang="pt-PT" smtClean="0"/>
              <a:pPr/>
              <a:t>10/09/2016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E94FC16-36AB-4DCD-836B-C207586D0649}"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FC90D3D5-4236-4CE3-9A20-BF75D41A2E34}" type="datetimeFigureOut">
              <a:rPr lang="pt-PT" smtClean="0"/>
              <a:pPr/>
              <a:t>10/09/2016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E94FC16-36AB-4DCD-836B-C207586D0649}"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0D3D5-4236-4CE3-9A20-BF75D41A2E34}" type="datetimeFigureOut">
              <a:rPr lang="pt-PT" smtClean="0"/>
              <a:pPr/>
              <a:t>10/09/2016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4FC16-36AB-4DCD-836B-C207586D0649}"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9592" y="260648"/>
            <a:ext cx="7772400" cy="1470025"/>
          </a:xfrm>
        </p:spPr>
        <p:txBody>
          <a:bodyPr/>
          <a:lstStyle/>
          <a:p>
            <a:r>
              <a:rPr lang="en-US" dirty="0" smtClean="0"/>
              <a:t>All Roads </a:t>
            </a:r>
            <a:r>
              <a:rPr lang="en-US" dirty="0"/>
              <a:t>L</a:t>
            </a:r>
            <a:r>
              <a:rPr lang="en-US" dirty="0" smtClean="0"/>
              <a:t>ead to Rome</a:t>
            </a:r>
            <a:endParaRPr lang="pt-PT" dirty="0"/>
          </a:p>
        </p:txBody>
      </p:sp>
      <p:sp>
        <p:nvSpPr>
          <p:cNvPr id="3" name="Subtítulo 2"/>
          <p:cNvSpPr>
            <a:spLocks noGrp="1"/>
          </p:cNvSpPr>
          <p:nvPr>
            <p:ph type="subTitle" idx="1"/>
          </p:nvPr>
        </p:nvSpPr>
        <p:spPr>
          <a:xfrm>
            <a:off x="1475656" y="4653136"/>
            <a:ext cx="6400800" cy="1752600"/>
          </a:xfrm>
        </p:spPr>
        <p:txBody>
          <a:bodyPr>
            <a:normAutofit fontScale="70000" lnSpcReduction="20000"/>
          </a:bodyPr>
          <a:lstStyle/>
          <a:p>
            <a:endParaRPr lang="pt-PT" dirty="0" smtClean="0"/>
          </a:p>
          <a:p>
            <a:endParaRPr lang="pt-PT" dirty="0" smtClean="0"/>
          </a:p>
          <a:p>
            <a:r>
              <a:rPr lang="pt-PT" dirty="0" smtClean="0"/>
              <a:t>Joana Cardoso </a:t>
            </a:r>
          </a:p>
          <a:p>
            <a:r>
              <a:rPr lang="pt-PT" dirty="0" smtClean="0"/>
              <a:t>10ºD Nº12</a:t>
            </a:r>
          </a:p>
          <a:p>
            <a:r>
              <a:rPr lang="pt-PT" dirty="0" smtClean="0"/>
              <a:t>               </a:t>
            </a:r>
            <a:endParaRPr lang="pt-PT" dirty="0"/>
          </a:p>
        </p:txBody>
      </p:sp>
      <p:pic>
        <p:nvPicPr>
          <p:cNvPr id="1028" name="Picture 4" descr="milestone"/>
          <p:cNvPicPr>
            <a:picLocks noChangeAspect="1" noChangeArrowheads="1"/>
          </p:cNvPicPr>
          <p:nvPr/>
        </p:nvPicPr>
        <p:blipFill>
          <a:blip r:embed="rId2" cstate="print"/>
          <a:srcRect/>
          <a:stretch>
            <a:fillRect/>
          </a:stretch>
        </p:blipFill>
        <p:spPr bwMode="auto">
          <a:xfrm>
            <a:off x="3203848" y="1340768"/>
            <a:ext cx="3039344" cy="30243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60648"/>
            <a:ext cx="6779096" cy="779686"/>
          </a:xfrm>
        </p:spPr>
        <p:txBody>
          <a:bodyPr>
            <a:noAutofit/>
          </a:bodyPr>
          <a:lstStyle/>
          <a:p>
            <a:r>
              <a:rPr lang="en-US" sz="2800" dirty="0" smtClean="0">
                <a:latin typeface="Baskerville Old Face" pitchFamily="18" charset="0"/>
              </a:rPr>
              <a:t>                   </a:t>
            </a:r>
            <a:br>
              <a:rPr lang="en-US" sz="2800" dirty="0" smtClean="0">
                <a:latin typeface="Baskerville Old Face" pitchFamily="18" charset="0"/>
              </a:rPr>
            </a:br>
            <a:r>
              <a:rPr lang="en-US" sz="2800" dirty="0" smtClean="0">
                <a:solidFill>
                  <a:srgbClr val="3CE0C1"/>
                </a:solidFill>
                <a:latin typeface="Baskerville Old Face" pitchFamily="18" charset="0"/>
              </a:rPr>
              <a:t>                   How and when it all began</a:t>
            </a:r>
            <a:endParaRPr lang="pt-PT" sz="2800" dirty="0">
              <a:solidFill>
                <a:srgbClr val="3CE0C1"/>
              </a:solidFill>
              <a:latin typeface="Baskerville Old Face" pitchFamily="18" charset="0"/>
            </a:endParaRPr>
          </a:p>
        </p:txBody>
      </p:sp>
      <p:pic>
        <p:nvPicPr>
          <p:cNvPr id="5" name="Marcador de Posição de Conteúdo 4" descr="ImageProxy-111.jpg"/>
          <p:cNvPicPr>
            <a:picLocks noGrp="1" noChangeAspect="1"/>
          </p:cNvPicPr>
          <p:nvPr>
            <p:ph idx="1"/>
          </p:nvPr>
        </p:nvPicPr>
        <p:blipFill>
          <a:blip r:embed="rId2" cstate="print"/>
          <a:stretch>
            <a:fillRect/>
          </a:stretch>
        </p:blipFill>
        <p:spPr>
          <a:xfrm>
            <a:off x="3575050" y="1124744"/>
            <a:ext cx="5111750" cy="5040560"/>
          </a:xfrm>
        </p:spPr>
      </p:pic>
      <p:sp>
        <p:nvSpPr>
          <p:cNvPr id="4" name="Marcador de Posição do Texto 3"/>
          <p:cNvSpPr>
            <a:spLocks noGrp="1"/>
          </p:cNvSpPr>
          <p:nvPr>
            <p:ph type="body" sz="half" idx="2"/>
          </p:nvPr>
        </p:nvSpPr>
        <p:spPr>
          <a:xfrm>
            <a:off x="457201" y="1435101"/>
            <a:ext cx="2818656" cy="4514180"/>
          </a:xfrm>
        </p:spPr>
        <p:txBody>
          <a:bodyPr>
            <a:normAutofit fontScale="77500" lnSpcReduction="20000"/>
          </a:bodyPr>
          <a:lstStyle/>
          <a:p>
            <a:pPr algn="just"/>
            <a:r>
              <a:rPr lang="en-US" sz="2400" dirty="0" smtClean="0">
                <a:latin typeface="Baskerville Old Face" pitchFamily="18" charset="0"/>
              </a:rPr>
              <a:t>The Iberian Peninsula was inhabited by many people and all of them left behind traces , techniques and knowledge. Vestiges left by the Romans were roads , bridges , monuments , Roman numerals , religion and Latin, the language from which Portuguese derives and which we speak today. For their own benefit and confort they built  bathhouses, theatres, temples and statues. </a:t>
            </a:r>
            <a:r>
              <a:rPr lang="en-US" sz="2400" dirty="0">
                <a:latin typeface="Baskerville Old Face" pitchFamily="18" charset="0"/>
              </a:rPr>
              <a:t>T</a:t>
            </a:r>
            <a:r>
              <a:rPr lang="en-US" sz="2400" dirty="0" smtClean="0">
                <a:latin typeface="Baskerville Old Face" pitchFamily="18" charset="0"/>
              </a:rPr>
              <a:t>hey help to found/develop various regions/towns such as </a:t>
            </a:r>
            <a:r>
              <a:rPr lang="en-US" sz="2400" dirty="0" err="1" smtClean="0">
                <a:latin typeface="Baskerville Old Face" pitchFamily="18" charset="0"/>
              </a:rPr>
              <a:t>Évora</a:t>
            </a:r>
            <a:r>
              <a:rPr lang="en-US" sz="2400" dirty="0" smtClean="0">
                <a:latin typeface="Baskerville Old Face" pitchFamily="18" charset="0"/>
              </a:rPr>
              <a:t>, Beja , Lisbon and </a:t>
            </a:r>
            <a:r>
              <a:rPr lang="en-US" sz="2400" dirty="0" err="1" smtClean="0">
                <a:latin typeface="Baskerville Old Face" pitchFamily="18" charset="0"/>
              </a:rPr>
              <a:t>Santarém</a:t>
            </a:r>
            <a:r>
              <a:rPr lang="en-US" sz="2400" dirty="0" smtClean="0">
                <a:latin typeface="Baskerville Old Face" pitchFamily="18" charset="0"/>
              </a:rPr>
              <a:t>. </a:t>
            </a:r>
            <a:endParaRPr lang="en-US" sz="2400" dirty="0">
              <a:latin typeface="Baskerville Old Fac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715200" cy="779686"/>
          </a:xfrm>
        </p:spPr>
        <p:txBody>
          <a:bodyPr>
            <a:normAutofit/>
          </a:bodyPr>
          <a:lstStyle/>
          <a:p>
            <a:pPr algn="ctr"/>
            <a:r>
              <a:rPr lang="pt-PT" sz="3200" dirty="0" smtClean="0">
                <a:solidFill>
                  <a:srgbClr val="3CE0C1"/>
                </a:solidFill>
                <a:latin typeface="Baskerville Old Face" pitchFamily="18" charset="0"/>
              </a:rPr>
              <a:t>         Conímbriga </a:t>
            </a:r>
            <a:endParaRPr lang="pt-PT" sz="3200" dirty="0">
              <a:solidFill>
                <a:srgbClr val="3CE0C1"/>
              </a:solidFill>
              <a:latin typeface="Baskerville Old Face" pitchFamily="18" charset="0"/>
            </a:endParaRPr>
          </a:p>
        </p:txBody>
      </p:sp>
      <p:pic>
        <p:nvPicPr>
          <p:cNvPr id="5" name="Marcador de Posição de Conteúdo 4" descr="18597714_S2KpG.jpeg"/>
          <p:cNvPicPr>
            <a:picLocks noGrp="1" noChangeAspect="1"/>
          </p:cNvPicPr>
          <p:nvPr>
            <p:ph idx="1"/>
          </p:nvPr>
        </p:nvPicPr>
        <p:blipFill>
          <a:blip r:embed="rId2" cstate="print"/>
          <a:stretch>
            <a:fillRect/>
          </a:stretch>
        </p:blipFill>
        <p:spPr>
          <a:xfrm>
            <a:off x="4283968" y="1340768"/>
            <a:ext cx="4392488" cy="4536504"/>
          </a:xfrm>
        </p:spPr>
      </p:pic>
      <p:sp>
        <p:nvSpPr>
          <p:cNvPr id="4" name="Marcador de Posição do Texto 3"/>
          <p:cNvSpPr>
            <a:spLocks noGrp="1"/>
          </p:cNvSpPr>
          <p:nvPr>
            <p:ph type="body" sz="half" idx="2"/>
          </p:nvPr>
        </p:nvSpPr>
        <p:spPr>
          <a:xfrm>
            <a:off x="467544" y="1916832"/>
            <a:ext cx="3250704" cy="3434060"/>
          </a:xfrm>
        </p:spPr>
        <p:txBody>
          <a:bodyPr>
            <a:normAutofit/>
          </a:bodyPr>
          <a:lstStyle/>
          <a:p>
            <a:pPr algn="just"/>
            <a:r>
              <a:rPr lang="en-GB" sz="2000" dirty="0" smtClean="0">
                <a:latin typeface="Baskerville Old Face" pitchFamily="18" charset="0"/>
              </a:rPr>
              <a:t>The ruins of </a:t>
            </a:r>
            <a:r>
              <a:rPr lang="pt-PT" sz="2000" dirty="0" smtClean="0">
                <a:latin typeface="Baskerville Old Face" pitchFamily="18" charset="0"/>
              </a:rPr>
              <a:t>Conímbriga</a:t>
            </a:r>
            <a:r>
              <a:rPr lang="en-GB" sz="2000" dirty="0" smtClean="0">
                <a:latin typeface="Baskerville Old Face" pitchFamily="18" charset="0"/>
              </a:rPr>
              <a:t> </a:t>
            </a:r>
            <a:r>
              <a:rPr lang="en-GB" sz="2000" dirty="0" smtClean="0">
                <a:latin typeface="Baskerville Old Face" pitchFamily="18" charset="0"/>
              </a:rPr>
              <a:t>is  the largest Roman settlements excavated in Portugal. </a:t>
            </a:r>
          </a:p>
          <a:p>
            <a:pPr algn="just"/>
            <a:r>
              <a:rPr lang="en-GB" sz="2000" dirty="0" smtClean="0">
                <a:latin typeface="Baskerville Old Face" pitchFamily="18" charset="0"/>
              </a:rPr>
              <a:t>It is classified as a national monument. </a:t>
            </a:r>
          </a:p>
          <a:p>
            <a:pPr algn="just"/>
            <a:r>
              <a:rPr lang="en-GB" sz="2000" dirty="0" smtClean="0">
                <a:latin typeface="Baskerville Old Face" pitchFamily="18" charset="0"/>
              </a:rPr>
              <a:t>It was occupied by the Romans in 139 B.C. and it was built in honour of Emperor Augustus.</a:t>
            </a:r>
            <a:endParaRPr lang="en-GB" sz="2000" dirty="0">
              <a:latin typeface="Baskerville Old Fac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859216" cy="779686"/>
          </a:xfrm>
        </p:spPr>
        <p:txBody>
          <a:bodyPr>
            <a:normAutofit/>
          </a:bodyPr>
          <a:lstStyle/>
          <a:p>
            <a:pPr algn="ctr"/>
            <a:r>
              <a:rPr lang="en-US" sz="3600" dirty="0" smtClean="0">
                <a:solidFill>
                  <a:srgbClr val="3CE0C1"/>
                </a:solidFill>
                <a:latin typeface="Baskerville Old Face" pitchFamily="18" charset="0"/>
              </a:rPr>
              <a:t>The Temple of </a:t>
            </a:r>
            <a:r>
              <a:rPr lang="pt-PT" sz="3600" dirty="0">
                <a:solidFill>
                  <a:srgbClr val="3CE0C1"/>
                </a:solidFill>
                <a:latin typeface="Baskerville Old Face" pitchFamily="18" charset="0"/>
              </a:rPr>
              <a:t>Évora </a:t>
            </a:r>
          </a:p>
        </p:txBody>
      </p:sp>
      <p:pic>
        <p:nvPicPr>
          <p:cNvPr id="5" name="Marcador de Posição de Conteúdo 4" descr="6059005750_d5a3b1d6ec_b.jpg"/>
          <p:cNvPicPr>
            <a:picLocks noGrp="1" noChangeAspect="1"/>
          </p:cNvPicPr>
          <p:nvPr>
            <p:ph idx="1"/>
          </p:nvPr>
        </p:nvPicPr>
        <p:blipFill>
          <a:blip r:embed="rId2" cstate="print"/>
          <a:stretch>
            <a:fillRect/>
          </a:stretch>
        </p:blipFill>
        <p:spPr>
          <a:xfrm>
            <a:off x="3779912" y="2060848"/>
            <a:ext cx="5111750" cy="3625521"/>
          </a:xfrm>
        </p:spPr>
      </p:pic>
      <p:sp>
        <p:nvSpPr>
          <p:cNvPr id="4" name="Marcador de Posição do Texto 3"/>
          <p:cNvSpPr>
            <a:spLocks noGrp="1"/>
          </p:cNvSpPr>
          <p:nvPr>
            <p:ph type="body" sz="half" idx="2"/>
          </p:nvPr>
        </p:nvSpPr>
        <p:spPr>
          <a:xfrm>
            <a:off x="467544" y="2564904"/>
            <a:ext cx="3008313" cy="1872208"/>
          </a:xfrm>
        </p:spPr>
        <p:txBody>
          <a:bodyPr>
            <a:normAutofit lnSpcReduction="10000"/>
          </a:bodyPr>
          <a:lstStyle/>
          <a:p>
            <a:pPr algn="just"/>
            <a:r>
              <a:rPr lang="en-US" sz="2000" dirty="0" smtClean="0">
                <a:latin typeface="Baskerville Old Face" pitchFamily="18" charset="0"/>
              </a:rPr>
              <a:t>The Roman Temple of </a:t>
            </a:r>
            <a:r>
              <a:rPr lang="pt-PT" sz="2000" dirty="0" smtClean="0">
                <a:latin typeface="Baskerville Old Face" pitchFamily="18" charset="0"/>
              </a:rPr>
              <a:t>Évora</a:t>
            </a:r>
            <a:r>
              <a:rPr lang="en-US" sz="2000" dirty="0" smtClean="0">
                <a:latin typeface="Baskerville Old Face" pitchFamily="18" charset="0"/>
              </a:rPr>
              <a:t>, </a:t>
            </a:r>
            <a:r>
              <a:rPr lang="en-US" sz="2000" dirty="0" smtClean="0">
                <a:latin typeface="Baskerville Old Face" pitchFamily="18" charset="0"/>
              </a:rPr>
              <a:t>which is also called Diana temple, was built in the first century A.C in the main square (forum) of Évora.</a:t>
            </a:r>
            <a:endParaRPr lang="pt-PT" sz="2000" dirty="0" smtClean="0">
              <a:latin typeface="Baskerville Old Face" pitchFamily="18" charset="0"/>
            </a:endParaRPr>
          </a:p>
          <a:p>
            <a:endParaRPr lang="pt-P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332656"/>
            <a:ext cx="4032448" cy="720080"/>
          </a:xfrm>
        </p:spPr>
        <p:txBody>
          <a:bodyPr>
            <a:noAutofit/>
          </a:bodyPr>
          <a:lstStyle/>
          <a:p>
            <a:r>
              <a:rPr lang="pt-PT" sz="2800" dirty="0" smtClean="0">
                <a:solidFill>
                  <a:srgbClr val="3CE0C1"/>
                </a:solidFill>
                <a:latin typeface="Baskerville Old Face" pitchFamily="18" charset="0"/>
              </a:rPr>
              <a:t>Milreu </a:t>
            </a:r>
            <a:r>
              <a:rPr lang="en-US" sz="2800" dirty="0">
                <a:solidFill>
                  <a:srgbClr val="3CE0C1"/>
                </a:solidFill>
                <a:latin typeface="Baskerville Old Face" pitchFamily="18" charset="0"/>
              </a:rPr>
              <a:t>Roman</a:t>
            </a:r>
            <a:r>
              <a:rPr lang="pt-PT" sz="2800" dirty="0">
                <a:solidFill>
                  <a:srgbClr val="3CE0C1"/>
                </a:solidFill>
                <a:latin typeface="Baskerville Old Face" pitchFamily="18" charset="0"/>
              </a:rPr>
              <a:t> </a:t>
            </a:r>
            <a:r>
              <a:rPr lang="pt-PT" sz="2800" dirty="0" smtClean="0">
                <a:solidFill>
                  <a:srgbClr val="3CE0C1"/>
                </a:solidFill>
                <a:latin typeface="Baskerville Old Face" pitchFamily="18" charset="0"/>
              </a:rPr>
              <a:t>Ruins </a:t>
            </a:r>
            <a:endParaRPr lang="pt-PT" sz="2800" dirty="0">
              <a:solidFill>
                <a:srgbClr val="3CE0C1"/>
              </a:solidFill>
              <a:latin typeface="Baskerville Old Face" pitchFamily="18" charset="0"/>
            </a:endParaRPr>
          </a:p>
        </p:txBody>
      </p:sp>
      <p:pic>
        <p:nvPicPr>
          <p:cNvPr id="5" name="Marcador de Posição de Conteúdo 4" descr="Portugal-Milreu-2.JPG"/>
          <p:cNvPicPr>
            <a:picLocks noGrp="1" noChangeAspect="1"/>
          </p:cNvPicPr>
          <p:nvPr>
            <p:ph idx="1"/>
          </p:nvPr>
        </p:nvPicPr>
        <p:blipFill>
          <a:blip r:embed="rId2" cstate="print"/>
          <a:stretch>
            <a:fillRect/>
          </a:stretch>
        </p:blipFill>
        <p:spPr>
          <a:xfrm>
            <a:off x="3563888" y="1628800"/>
            <a:ext cx="5111750" cy="4464495"/>
          </a:xfrm>
        </p:spPr>
      </p:pic>
      <p:sp>
        <p:nvSpPr>
          <p:cNvPr id="4" name="Marcador de Posição do Texto 3"/>
          <p:cNvSpPr>
            <a:spLocks noGrp="1"/>
          </p:cNvSpPr>
          <p:nvPr>
            <p:ph type="body" sz="half" idx="2"/>
          </p:nvPr>
        </p:nvSpPr>
        <p:spPr>
          <a:xfrm>
            <a:off x="467544" y="1628800"/>
            <a:ext cx="3008313" cy="4691063"/>
          </a:xfrm>
        </p:spPr>
        <p:txBody>
          <a:bodyPr>
            <a:normAutofit/>
          </a:bodyPr>
          <a:lstStyle/>
          <a:p>
            <a:pPr lvl="0" algn="just"/>
            <a:r>
              <a:rPr lang="en-US" sz="2000" dirty="0" smtClean="0">
                <a:latin typeface="Baskerville Old Face" pitchFamily="18" charset="0"/>
              </a:rPr>
              <a:t>The Milreu Roman ruins are </a:t>
            </a:r>
            <a:r>
              <a:rPr lang="en-US" sz="2000" dirty="0">
                <a:latin typeface="Baskerville Old Face" pitchFamily="18" charset="0"/>
              </a:rPr>
              <a:t>located in </a:t>
            </a:r>
            <a:r>
              <a:rPr lang="en-US" sz="2000" dirty="0" smtClean="0">
                <a:latin typeface="Baskerville Old Face" pitchFamily="18" charset="0"/>
              </a:rPr>
              <a:t>Estói, in the Algarve. </a:t>
            </a:r>
          </a:p>
          <a:p>
            <a:pPr lvl="0" algn="just"/>
            <a:r>
              <a:rPr lang="en-GB" sz="2000" dirty="0" smtClean="0">
                <a:solidFill>
                  <a:prstClr val="black"/>
                </a:solidFill>
                <a:latin typeface="Baskerville Old Face" pitchFamily="18" charset="0"/>
              </a:rPr>
              <a:t>They were </a:t>
            </a:r>
            <a:r>
              <a:rPr lang="en-GB" sz="2000" dirty="0">
                <a:solidFill>
                  <a:prstClr val="black"/>
                </a:solidFill>
                <a:latin typeface="Baskerville Old Face" pitchFamily="18" charset="0"/>
              </a:rPr>
              <a:t>part of a larger complex that consisted of a villa, farm buildings, a Roman-style bath, a wine press, and a temple devoted to the pagans. </a:t>
            </a:r>
            <a:endParaRPr lang="en-US" sz="2000" dirty="0">
              <a:solidFill>
                <a:prstClr val="black"/>
              </a:solidFill>
              <a:latin typeface="Baskerville Old Face" pitchFamily="18" charset="0"/>
            </a:endParaRPr>
          </a:p>
          <a:p>
            <a:pPr algn="just"/>
            <a:r>
              <a:rPr lang="en-US" sz="2000" dirty="0" smtClean="0">
                <a:latin typeface="Baskerville Old Face" pitchFamily="18" charset="0"/>
              </a:rPr>
              <a:t>This Roman Villa  was built in the 1</a:t>
            </a:r>
            <a:r>
              <a:rPr lang="en-US" sz="2000" baseline="30000" dirty="0" smtClean="0">
                <a:latin typeface="Baskerville Old Face" pitchFamily="18" charset="0"/>
              </a:rPr>
              <a:t>st</a:t>
            </a:r>
            <a:r>
              <a:rPr lang="en-US" sz="2000" dirty="0" smtClean="0">
                <a:latin typeface="Baskerville Old Face" pitchFamily="18" charset="0"/>
              </a:rPr>
              <a:t> century and restored in the 2</a:t>
            </a:r>
            <a:r>
              <a:rPr lang="en-US" sz="2000" baseline="30000" dirty="0" smtClean="0">
                <a:latin typeface="Baskerville Old Face" pitchFamily="18" charset="0"/>
              </a:rPr>
              <a:t>nd</a:t>
            </a:r>
            <a:r>
              <a:rPr lang="en-US" sz="2000" dirty="0" smtClean="0">
                <a:latin typeface="Baskerville Old Face" pitchFamily="18" charset="0"/>
              </a:rPr>
              <a:t> and 3</a:t>
            </a:r>
            <a:r>
              <a:rPr lang="en-US" sz="2000" baseline="30000" dirty="0" smtClean="0">
                <a:latin typeface="Baskerville Old Face" pitchFamily="18" charset="0"/>
              </a:rPr>
              <a:t>rd</a:t>
            </a:r>
            <a:r>
              <a:rPr lang="en-US" sz="2000" dirty="0" smtClean="0">
                <a:latin typeface="Baskerville Old Face" pitchFamily="18" charset="0"/>
              </a:rPr>
              <a:t> centuries.</a:t>
            </a:r>
            <a:endParaRPr lang="pt-PT" sz="2000" dirty="0">
              <a:latin typeface="Baskerville Old Fac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71800" y="620688"/>
            <a:ext cx="3816424" cy="432048"/>
          </a:xfrm>
        </p:spPr>
        <p:txBody>
          <a:bodyPr>
            <a:noAutofit/>
          </a:bodyPr>
          <a:lstStyle/>
          <a:p>
            <a:r>
              <a:rPr lang="pt-PT" sz="2800" dirty="0" smtClean="0">
                <a:solidFill>
                  <a:srgbClr val="3CE0C1"/>
                </a:solidFill>
              </a:rPr>
              <a:t>          </a:t>
            </a:r>
            <a:r>
              <a:rPr lang="en-GB" sz="2800" dirty="0" smtClean="0">
                <a:solidFill>
                  <a:srgbClr val="3CE0C1"/>
                </a:solidFill>
              </a:rPr>
              <a:t>Viso’s</a:t>
            </a:r>
            <a:r>
              <a:rPr lang="pt-PT" sz="2800" dirty="0" smtClean="0">
                <a:solidFill>
                  <a:srgbClr val="3CE0C1"/>
                </a:solidFill>
              </a:rPr>
              <a:t> </a:t>
            </a:r>
            <a:r>
              <a:rPr lang="en-GB" sz="2800" dirty="0" smtClean="0">
                <a:solidFill>
                  <a:srgbClr val="3CE0C1"/>
                </a:solidFill>
              </a:rPr>
              <a:t>Roman Road</a:t>
            </a:r>
            <a:endParaRPr lang="en-GB" sz="2800" dirty="0">
              <a:solidFill>
                <a:srgbClr val="3CE0C1"/>
              </a:solidFill>
            </a:endParaRPr>
          </a:p>
        </p:txBody>
      </p:sp>
      <p:pic>
        <p:nvPicPr>
          <p:cNvPr id="5" name="Marcador de Posição de Conteúdo 4" descr="1024px-Estrada_romana.jpg"/>
          <p:cNvPicPr>
            <a:picLocks noGrp="1" noChangeAspect="1"/>
          </p:cNvPicPr>
          <p:nvPr>
            <p:ph idx="1"/>
          </p:nvPr>
        </p:nvPicPr>
        <p:blipFill>
          <a:blip r:embed="rId2" cstate="print"/>
          <a:stretch>
            <a:fillRect/>
          </a:stretch>
        </p:blipFill>
        <p:spPr>
          <a:xfrm>
            <a:off x="3707904" y="1484784"/>
            <a:ext cx="5111750" cy="4237360"/>
          </a:xfrm>
        </p:spPr>
      </p:pic>
      <p:sp>
        <p:nvSpPr>
          <p:cNvPr id="4" name="Marcador de Posição do Texto 3"/>
          <p:cNvSpPr>
            <a:spLocks noGrp="1"/>
          </p:cNvSpPr>
          <p:nvPr>
            <p:ph type="body" sz="half" idx="2"/>
          </p:nvPr>
        </p:nvSpPr>
        <p:spPr>
          <a:xfrm>
            <a:off x="467544" y="1268760"/>
            <a:ext cx="3096344" cy="4874219"/>
          </a:xfrm>
        </p:spPr>
        <p:txBody>
          <a:bodyPr>
            <a:noAutofit/>
          </a:bodyPr>
          <a:lstStyle/>
          <a:p>
            <a:pPr algn="just"/>
            <a:r>
              <a:rPr lang="en-US" sz="1800" dirty="0" smtClean="0">
                <a:latin typeface="Baskerville Old Face" pitchFamily="18" charset="0"/>
              </a:rPr>
              <a:t>Building roads facilitated communication and the movement of the Romans.  </a:t>
            </a:r>
          </a:p>
          <a:p>
            <a:pPr algn="just"/>
            <a:r>
              <a:rPr lang="en-US" sz="1800" dirty="0" smtClean="0">
                <a:latin typeface="Baskerville Old Face" pitchFamily="18" charset="0"/>
              </a:rPr>
              <a:t>This piece of Roman road, which is about 2000 years old, is located in </a:t>
            </a:r>
            <a:r>
              <a:rPr lang="pt-PT" sz="1800" dirty="0" smtClean="0">
                <a:latin typeface="Baskerville Old Face" pitchFamily="18" charset="0"/>
              </a:rPr>
              <a:t>Grelhal</a:t>
            </a:r>
            <a:r>
              <a:rPr lang="en-US" sz="1800" dirty="0" smtClean="0">
                <a:latin typeface="Baskerville Old Face" pitchFamily="18" charset="0"/>
              </a:rPr>
              <a:t>, </a:t>
            </a:r>
            <a:r>
              <a:rPr lang="pt-PT" sz="1800" dirty="0" smtClean="0">
                <a:latin typeface="Baskerville Old Face" pitchFamily="18" charset="0"/>
              </a:rPr>
              <a:t>Setúbal</a:t>
            </a:r>
            <a:r>
              <a:rPr lang="en-US" sz="1800" dirty="0" smtClean="0">
                <a:latin typeface="Baskerville Old Face" pitchFamily="18" charset="0"/>
              </a:rPr>
              <a:t>. </a:t>
            </a:r>
            <a:r>
              <a:rPr lang="en-US" sz="1800" dirty="0" smtClean="0">
                <a:latin typeface="Baskerville Old Face" pitchFamily="18" charset="0"/>
              </a:rPr>
              <a:t>It is about 300 meters long.</a:t>
            </a:r>
          </a:p>
          <a:p>
            <a:pPr algn="just"/>
            <a:r>
              <a:rPr lang="en-US" sz="1800" dirty="0" smtClean="0">
                <a:latin typeface="Baskerville Old Face" pitchFamily="18" charset="0"/>
              </a:rPr>
              <a:t>It was part of one of the most important Roman roads because it </a:t>
            </a:r>
            <a:r>
              <a:rPr lang="en-US" sz="1800" dirty="0">
                <a:latin typeface="Baskerville Old Face" pitchFamily="18" charset="0"/>
              </a:rPr>
              <a:t>connected </a:t>
            </a:r>
            <a:r>
              <a:rPr lang="en-US" sz="1800" dirty="0" smtClean="0">
                <a:latin typeface="Baskerville Old Face" pitchFamily="18" charset="0"/>
              </a:rPr>
              <a:t>important cities, for example, Olissipo </a:t>
            </a:r>
            <a:r>
              <a:rPr lang="en-US" sz="1800" dirty="0">
                <a:latin typeface="Baskerville Old Face" pitchFamily="18" charset="0"/>
              </a:rPr>
              <a:t>(</a:t>
            </a:r>
            <a:r>
              <a:rPr lang="en-US" sz="1800" dirty="0" smtClean="0">
                <a:latin typeface="Baskerville Old Face" pitchFamily="18" charset="0"/>
              </a:rPr>
              <a:t>Lisbon) </a:t>
            </a:r>
            <a:r>
              <a:rPr lang="en-US" sz="1800" dirty="0">
                <a:latin typeface="Baskerville Old Face" pitchFamily="18" charset="0"/>
              </a:rPr>
              <a:t>to Cantabria </a:t>
            </a:r>
            <a:r>
              <a:rPr lang="en-US" sz="1800" dirty="0" smtClean="0">
                <a:latin typeface="Baskerville Old Face" pitchFamily="18" charset="0"/>
              </a:rPr>
              <a:t>(</a:t>
            </a:r>
            <a:r>
              <a:rPr lang="pt-PT" sz="1800" dirty="0" smtClean="0">
                <a:latin typeface="Baskerville Old Face" pitchFamily="18" charset="0"/>
              </a:rPr>
              <a:t>Setúbal</a:t>
            </a:r>
            <a:r>
              <a:rPr lang="en-US" sz="1800" dirty="0" smtClean="0">
                <a:latin typeface="Baskerville Old Face" pitchFamily="18" charset="0"/>
              </a:rPr>
              <a:t>) </a:t>
            </a:r>
            <a:r>
              <a:rPr lang="en-US" sz="1800" dirty="0">
                <a:latin typeface="Baskerville Old Face" pitchFamily="18" charset="0"/>
              </a:rPr>
              <a:t>and from there to </a:t>
            </a:r>
            <a:r>
              <a:rPr lang="pt-PT" sz="1800" dirty="0" smtClean="0">
                <a:latin typeface="Baskerville Old Face" pitchFamily="18" charset="0"/>
              </a:rPr>
              <a:t>Salácia</a:t>
            </a:r>
            <a:r>
              <a:rPr lang="en-US" sz="1800" dirty="0" smtClean="0">
                <a:latin typeface="Baskerville Old Face" pitchFamily="18" charset="0"/>
              </a:rPr>
              <a:t> (</a:t>
            </a:r>
            <a:r>
              <a:rPr lang="pt-PT" sz="1800" dirty="0" smtClean="0">
                <a:latin typeface="Baskerville Old Face" pitchFamily="18" charset="0"/>
              </a:rPr>
              <a:t>Alcácer</a:t>
            </a:r>
            <a:r>
              <a:rPr lang="en-US" sz="1800" dirty="0" smtClean="0">
                <a:latin typeface="Baskerville Old Face" pitchFamily="18" charset="0"/>
              </a:rPr>
              <a:t> </a:t>
            </a:r>
            <a:r>
              <a:rPr lang="en-US" sz="1800" dirty="0">
                <a:latin typeface="Baskerville Old Face" pitchFamily="18" charset="0"/>
              </a:rPr>
              <a:t>do Sal) and Ébora </a:t>
            </a:r>
            <a:r>
              <a:rPr lang="en-US" sz="1800" dirty="0" smtClean="0">
                <a:latin typeface="Baskerville Old Face" pitchFamily="18" charset="0"/>
              </a:rPr>
              <a:t>(</a:t>
            </a:r>
            <a:r>
              <a:rPr lang="pt-PT" sz="1800" dirty="0" smtClean="0">
                <a:latin typeface="Baskerville Old Face" pitchFamily="18" charset="0"/>
              </a:rPr>
              <a:t>Évora</a:t>
            </a:r>
            <a:r>
              <a:rPr lang="en-US" sz="1800" dirty="0" smtClean="0">
                <a:latin typeface="Baskerville Old Face" pitchFamily="18" charset="0"/>
              </a:rPr>
              <a:t>) </a:t>
            </a:r>
            <a:r>
              <a:rPr lang="en-US" sz="1800" dirty="0">
                <a:latin typeface="Baskerville Old Face" pitchFamily="18" charset="0"/>
              </a:rPr>
              <a:t>heading </a:t>
            </a:r>
            <a:r>
              <a:rPr lang="pt-PT" sz="1800" dirty="0" smtClean="0">
                <a:latin typeface="Baskerville Old Face" pitchFamily="18" charset="0"/>
              </a:rPr>
              <a:t>Emérita</a:t>
            </a:r>
            <a:r>
              <a:rPr lang="en-US" sz="1800" dirty="0" smtClean="0">
                <a:latin typeface="Baskerville Old Face" pitchFamily="18" charset="0"/>
              </a:rPr>
              <a:t> </a:t>
            </a:r>
            <a:r>
              <a:rPr lang="en-US" sz="1800" dirty="0">
                <a:latin typeface="Baskerville Old Face" pitchFamily="18" charset="0"/>
              </a:rPr>
              <a:t>Augusta (Mérida, in Spain</a:t>
            </a:r>
            <a:r>
              <a:rPr lang="en-US" sz="1800" dirty="0" smtClean="0">
                <a:latin typeface="Baskerville Old Face" pitchFamily="18" charset="0"/>
              </a:rPr>
              <a:t>).</a:t>
            </a:r>
            <a:endParaRPr lang="pt-PT" sz="1800"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3568" y="1772816"/>
            <a:ext cx="7772400" cy="2880319"/>
          </a:xfrm>
        </p:spPr>
        <p:txBody>
          <a:bodyPr>
            <a:normAutofit/>
          </a:bodyPr>
          <a:lstStyle/>
          <a:p>
            <a:pPr algn="just"/>
            <a:r>
              <a:rPr lang="en-GB" sz="2800" dirty="0" smtClean="0">
                <a:latin typeface="Baskerville Old Face" panose="02020602080505020303" pitchFamily="18" charset="0"/>
              </a:rPr>
              <a:t>These are just a few examples of some of the Roman remains in Portugal. The Roman presence in our country lasted  about seven centuries. They founded cities, built roads, bridges, and monuments, some of which still exist today; therefore our Roman heritage is present all over the country. </a:t>
            </a:r>
            <a:endParaRPr lang="en-GB" sz="2800" dirty="0">
              <a:latin typeface="Baskerville Old Face" panose="02020602080505020303" pitchFamily="18" charset="0"/>
            </a:endParaRPr>
          </a:p>
        </p:txBody>
      </p:sp>
      <p:sp>
        <p:nvSpPr>
          <p:cNvPr id="6" name="Rectângulo 5"/>
          <p:cNvSpPr/>
          <p:nvPr/>
        </p:nvSpPr>
        <p:spPr>
          <a:xfrm>
            <a:off x="539552" y="1772816"/>
            <a:ext cx="8136904" cy="295232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2779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683568" y="2492896"/>
            <a:ext cx="7751924" cy="1656184"/>
          </a:xfrm>
        </p:spPr>
        <p:txBody>
          <a:bodyPr>
            <a:normAutofit/>
          </a:bodyPr>
          <a:lstStyle/>
          <a:p>
            <a:pPr marL="0" lvl="0" indent="0" algn="ctr" defTabSz="457200">
              <a:lnSpc>
                <a:spcPct val="150000"/>
              </a:lnSpc>
              <a:spcAft>
                <a:spcPts val="600"/>
              </a:spcAft>
              <a:buClr>
                <a:prstClr val="white"/>
              </a:buClr>
              <a:buSzPct val="80000"/>
              <a:buNone/>
            </a:pPr>
            <a:r>
              <a:rPr lang="pt-PT" sz="6000" b="1" i="1" dirty="0" err="1" smtClean="0">
                <a:latin typeface="Baskerville Old Face" panose="02020602080505020303" pitchFamily="18" charset="0"/>
              </a:rPr>
              <a:t>All</a:t>
            </a:r>
            <a:r>
              <a:rPr lang="pt-PT" sz="6000" b="1" i="1" dirty="0" smtClean="0">
                <a:latin typeface="Baskerville Old Face" panose="02020602080505020303" pitchFamily="18" charset="0"/>
              </a:rPr>
              <a:t> </a:t>
            </a:r>
            <a:r>
              <a:rPr lang="pt-PT" sz="6000" b="1" i="1" dirty="0" err="1">
                <a:latin typeface="Baskerville Old Face" panose="02020602080505020303" pitchFamily="18" charset="0"/>
              </a:rPr>
              <a:t>Roads</a:t>
            </a:r>
            <a:r>
              <a:rPr lang="pt-PT" sz="6000" b="1" i="1" dirty="0">
                <a:latin typeface="Baskerville Old Face" panose="02020602080505020303" pitchFamily="18" charset="0"/>
              </a:rPr>
              <a:t> Lead to </a:t>
            </a:r>
            <a:r>
              <a:rPr lang="pt-PT" sz="6000" b="1" i="1" dirty="0" err="1">
                <a:latin typeface="Baskerville Old Face" panose="02020602080505020303" pitchFamily="18" charset="0"/>
              </a:rPr>
              <a:t>Rome</a:t>
            </a:r>
            <a:endParaRPr lang="en-GB" sz="6000" b="1" i="1" dirty="0">
              <a:latin typeface="Baskerville Old Face" panose="02020602080505020303" pitchFamily="18" charset="0"/>
            </a:endParaRPr>
          </a:p>
          <a:p>
            <a:pPr marL="0" indent="0">
              <a:lnSpc>
                <a:spcPct val="150000"/>
              </a:lnSpc>
              <a:buNone/>
            </a:pPr>
            <a:endParaRPr lang="en-GB" dirty="0">
              <a:latin typeface="Baskerville Old Face" panose="02020602080505020303" pitchFamily="18"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717" y="5085184"/>
            <a:ext cx="3852070" cy="1097840"/>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3944" y="188640"/>
            <a:ext cx="1654636" cy="2017850"/>
          </a:xfrm>
          <a:prstGeom prst="rect">
            <a:avLst/>
          </a:prstGeom>
        </p:spPr>
      </p:pic>
      <p:pic>
        <p:nvPicPr>
          <p:cNvPr id="2" name="Image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88640"/>
            <a:ext cx="2601181" cy="1833413"/>
          </a:xfrm>
          <a:prstGeom prst="rect">
            <a:avLst/>
          </a:prstGeom>
        </p:spPr>
      </p:pic>
    </p:spTree>
    <p:extLst>
      <p:ext uri="{BB962C8B-B14F-4D97-AF65-F5344CB8AC3E}">
        <p14:creationId xmlns:p14="http://schemas.microsoft.com/office/powerpoint/2010/main" val="421234689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313</Words>
  <Application>Microsoft Office PowerPoint</Application>
  <PresentationFormat>Apresentação no Ecrã (4:3)</PresentationFormat>
  <Paragraphs>24</Paragraphs>
  <Slides>8</Slides>
  <Notes>0</Notes>
  <HiddenSlides>0</HiddenSlides>
  <MMClips>0</MMClips>
  <ScaleCrop>false</ScaleCrop>
  <HeadingPairs>
    <vt:vector size="4" baseType="variant">
      <vt:variant>
        <vt:lpstr>Tema</vt:lpstr>
      </vt:variant>
      <vt:variant>
        <vt:i4>1</vt:i4>
      </vt:variant>
      <vt:variant>
        <vt:lpstr>Títulos dos diapositivos</vt:lpstr>
      </vt:variant>
      <vt:variant>
        <vt:i4>8</vt:i4>
      </vt:variant>
    </vt:vector>
  </HeadingPairs>
  <TitlesOfParts>
    <vt:vector size="9" baseType="lpstr">
      <vt:lpstr>Tema do Office</vt:lpstr>
      <vt:lpstr>All Roads Lead to Rome</vt:lpstr>
      <vt:lpstr>                                       How and when it all began</vt:lpstr>
      <vt:lpstr>         Conímbriga </vt:lpstr>
      <vt:lpstr>The Temple of Évora </vt:lpstr>
      <vt:lpstr>Milreu Roman Ruins </vt:lpstr>
      <vt:lpstr>          Viso’s Roman Road</vt:lpstr>
      <vt:lpstr>These are just a few examples of some of the Roman remains in Portugal. The Roman presence in our country lasted  about seven centuries. They founded cities, built roads, bridges, and monuments, some of which still exist today; therefore our Roman heritage is present all over the country. </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roads lead to Rome</dc:title>
  <dc:creator>Joao</dc:creator>
  <cp:lastModifiedBy>Cristina Ramalho</cp:lastModifiedBy>
  <cp:revision>49</cp:revision>
  <dcterms:created xsi:type="dcterms:W3CDTF">2016-02-14T15:57:07Z</dcterms:created>
  <dcterms:modified xsi:type="dcterms:W3CDTF">2016-09-10T00:16:39Z</dcterms:modified>
</cp:coreProperties>
</file>