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>
      <p:cViewPr>
        <p:scale>
          <a:sx n="77" d="100"/>
          <a:sy n="77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4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6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3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3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4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6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56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2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51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61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1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0E37-188E-45F0-8617-7E9DED00D731}" type="datetimeFigureOut">
              <a:rPr lang="pt-PT" smtClean="0"/>
              <a:pPr/>
              <a:t>10/09/2016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D588-6380-4337-9C20-6DFA6AB03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ADB2F-82B7-484D-BF89-31D71FC7B09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10/09/2016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D1D7B-33A4-468C-A882-A53F1D913D5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1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pt-PT" dirty="0" smtClean="0"/>
              <a:t>Roman Ruins in Portugal</a:t>
            </a:r>
            <a:endParaRPr lang="pt-PT" dirty="0"/>
          </a:p>
        </p:txBody>
      </p:sp>
      <p:pic>
        <p:nvPicPr>
          <p:cNvPr id="3" name="Imagem 2" descr="12186010_953800934692660_65866795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SC00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Coimbra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pPr algn="just"/>
            <a:r>
              <a:rPr lang="pt-PT" sz="2400" dirty="0" smtClean="0"/>
              <a:t>Conímbriga</a:t>
            </a:r>
            <a:r>
              <a:rPr lang="en-GB" sz="2400" dirty="0" smtClean="0"/>
              <a:t> is located 16 kilometres away from Coimbra, in the parish of </a:t>
            </a:r>
            <a:r>
              <a:rPr lang="pt-PT" sz="2400" dirty="0" smtClean="0"/>
              <a:t>Condeixa-a-Velha</a:t>
            </a:r>
            <a:r>
              <a:rPr lang="en-GB" sz="2400" dirty="0" smtClean="0"/>
              <a:t>. </a:t>
            </a:r>
          </a:p>
          <a:p>
            <a:pPr algn="just"/>
            <a:r>
              <a:rPr lang="en-GB" sz="2400" dirty="0" smtClean="0"/>
              <a:t>The Emperor Augustus not only ordered the building of the Roman Temple of </a:t>
            </a:r>
            <a:r>
              <a:rPr lang="pt-PT" sz="2400" dirty="0" smtClean="0"/>
              <a:t>Évora</a:t>
            </a:r>
            <a:r>
              <a:rPr lang="en-GB" sz="2400" dirty="0" smtClean="0"/>
              <a:t>, but also of </a:t>
            </a:r>
            <a:r>
              <a:rPr lang="pt-PT" sz="2400" dirty="0" smtClean="0"/>
              <a:t>Conímbriga</a:t>
            </a:r>
            <a:r>
              <a:rPr lang="en-GB" sz="2400" dirty="0" smtClean="0"/>
              <a:t>.</a:t>
            </a:r>
          </a:p>
          <a:p>
            <a:pPr algn="just"/>
            <a:r>
              <a:rPr lang="pt-PT" sz="2400" dirty="0" smtClean="0"/>
              <a:t>Conímbriga</a:t>
            </a:r>
            <a:r>
              <a:rPr lang="en-GB" sz="2400" dirty="0" smtClean="0"/>
              <a:t> is one of the largest Roman settlements excavated in Portugal.</a:t>
            </a:r>
          </a:p>
          <a:p>
            <a:pPr algn="just"/>
            <a:r>
              <a:rPr lang="en-GB" sz="2400" dirty="0" smtClean="0"/>
              <a:t>It was the main city of </a:t>
            </a:r>
            <a:r>
              <a:rPr lang="pt-PT" sz="2400" dirty="0" smtClean="0"/>
              <a:t>Convento Escalabitano</a:t>
            </a:r>
            <a:r>
              <a:rPr lang="en-GB" sz="2400" dirty="0" smtClean="0"/>
              <a:t>, a Roman Lusitanian province during the time of the Roman invasion in the Iberian Peninsula.</a:t>
            </a:r>
          </a:p>
          <a:p>
            <a:pPr algn="just"/>
            <a:r>
              <a:rPr lang="en-GB" sz="2400" dirty="0" smtClean="0"/>
              <a:t>It was classified as a National Monument in 1910 and it is one of the best preserved archaeological sites in Portugal.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2179422_953806204692133_16243567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16782" cy="306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 descr="12179951_953806221358798_80397070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933056"/>
            <a:ext cx="4788025" cy="292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Conimbriga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933056"/>
            <a:ext cx="4427984" cy="292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Conimbriga-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0"/>
            <a:ext cx="4499992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3779912" y="328498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Conímbriga</a:t>
            </a:r>
            <a:endParaRPr lang="pt-PT" sz="2800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3600" dirty="0" smtClean="0"/>
              <a:t>We think that this work was very useful for us to get to know and learn more about our Roman heritage.</a:t>
            </a:r>
          </a:p>
          <a:p>
            <a:pPr algn="just"/>
            <a:r>
              <a:rPr lang="en-GB" sz="3600" dirty="0" smtClean="0"/>
              <a:t>We talked about the Roman ruins of </a:t>
            </a:r>
            <a:r>
              <a:rPr lang="en-GB" sz="3600" dirty="0" err="1" smtClean="0"/>
              <a:t>Tróia</a:t>
            </a:r>
            <a:r>
              <a:rPr lang="en-GB" sz="3600" dirty="0" smtClean="0"/>
              <a:t>, because they are quite close to where we live, but we also talked about the Roman ruins in </a:t>
            </a:r>
            <a:r>
              <a:rPr lang="en-GB" sz="3600" dirty="0" err="1" smtClean="0"/>
              <a:t>Évora</a:t>
            </a:r>
            <a:r>
              <a:rPr lang="en-GB" sz="3600" dirty="0" smtClean="0"/>
              <a:t>, Belmonte, </a:t>
            </a:r>
            <a:r>
              <a:rPr lang="en-GB" sz="3600" dirty="0" err="1" smtClean="0"/>
              <a:t>Chaves</a:t>
            </a:r>
            <a:r>
              <a:rPr lang="en-GB" sz="3600" dirty="0" smtClean="0"/>
              <a:t> and Coimbra.</a:t>
            </a:r>
            <a:endParaRPr lang="en-GB" sz="36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136501"/>
            <a:ext cx="8229600" cy="4524747"/>
          </a:xfrm>
        </p:spPr>
        <p:txBody>
          <a:bodyPr>
            <a:normAutofit/>
          </a:bodyPr>
          <a:lstStyle/>
          <a:p>
            <a:r>
              <a:rPr lang="pt-PT" sz="2800" dirty="0" smtClean="0"/>
              <a:t>This </a:t>
            </a:r>
            <a:r>
              <a:rPr lang="pt-PT" sz="2800" dirty="0" err="1" smtClean="0"/>
              <a:t>work</a:t>
            </a:r>
            <a:r>
              <a:rPr lang="pt-PT" sz="2800" dirty="0" smtClean="0"/>
              <a:t> </a:t>
            </a:r>
            <a:r>
              <a:rPr lang="en-GB" sz="2800" dirty="0" smtClean="0"/>
              <a:t>was done by</a:t>
            </a:r>
            <a:r>
              <a:rPr lang="pt-PT" sz="2800" dirty="0" smtClean="0"/>
              <a:t>:</a:t>
            </a:r>
          </a:p>
          <a:p>
            <a:pPr lvl="1"/>
            <a:r>
              <a:rPr lang="pt-PT" sz="2000" dirty="0" smtClean="0"/>
              <a:t>Pedro Henrique nº16</a:t>
            </a:r>
          </a:p>
          <a:p>
            <a:pPr lvl="1"/>
            <a:r>
              <a:rPr lang="pt-PT" sz="2000" dirty="0" smtClean="0"/>
              <a:t>Pedro Verde nº17 </a:t>
            </a:r>
          </a:p>
          <a:p>
            <a:pPr lvl="1"/>
            <a:r>
              <a:rPr lang="pt-PT" sz="2000" dirty="0" smtClean="0"/>
              <a:t>Rafaela Carmo nº18</a:t>
            </a:r>
          </a:p>
          <a:p>
            <a:pPr lvl="1"/>
            <a:r>
              <a:rPr lang="pt-PT" sz="2000" dirty="0" smtClean="0"/>
              <a:t>Sara Vicente nº19</a:t>
            </a:r>
          </a:p>
          <a:p>
            <a:pPr lvl="1"/>
            <a:r>
              <a:rPr lang="pt-PT" sz="2000" dirty="0" smtClean="0"/>
              <a:t>Sara Gonçalves nº20</a:t>
            </a:r>
          </a:p>
          <a:p>
            <a:endParaRPr lang="pt-PT" sz="1800" dirty="0" smtClean="0"/>
          </a:p>
          <a:p>
            <a:r>
              <a:rPr lang="pt-PT" sz="2800" dirty="0" smtClean="0"/>
              <a:t>Teacher: Ângela Salgueiro</a:t>
            </a:r>
          </a:p>
          <a:p>
            <a:r>
              <a:rPr lang="en-GB" sz="2800" dirty="0" smtClean="0"/>
              <a:t>Subject: Citizenship Education</a:t>
            </a:r>
          </a:p>
          <a:p>
            <a:r>
              <a:rPr lang="en-GB" sz="2800" dirty="0" smtClean="0"/>
              <a:t>Class</a:t>
            </a:r>
            <a:r>
              <a:rPr lang="pt-PT" sz="2800" dirty="0" smtClean="0"/>
              <a:t>: 9ºD</a:t>
            </a:r>
          </a:p>
          <a:p>
            <a:endParaRPr lang="pt-PT" dirty="0" smtClean="0"/>
          </a:p>
          <a:p>
            <a:endParaRPr lang="pt-PT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836713"/>
            <a:ext cx="8229600" cy="302433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sz="6000" b="1" dirty="0"/>
              <a:t>Erasmus+ Project </a:t>
            </a:r>
            <a:r>
              <a:rPr lang="pt-PT" sz="6000" b="1" i="1" dirty="0" err="1"/>
              <a:t>All</a:t>
            </a:r>
            <a:r>
              <a:rPr lang="pt-PT" sz="6000" b="1" i="1" dirty="0"/>
              <a:t> </a:t>
            </a:r>
            <a:r>
              <a:rPr lang="pt-PT" sz="6000" b="1" i="1" dirty="0" err="1"/>
              <a:t>Roads</a:t>
            </a:r>
            <a:r>
              <a:rPr lang="pt-PT" sz="6000" b="1" i="1" dirty="0"/>
              <a:t> Lead to </a:t>
            </a:r>
            <a:r>
              <a:rPr lang="pt-PT" sz="6000" b="1" i="1" dirty="0" err="1"/>
              <a:t>Rome</a:t>
            </a:r>
            <a:endParaRPr lang="en-GB" sz="6000" b="1" i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29200"/>
            <a:ext cx="3960440" cy="1128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5184"/>
            <a:ext cx="1368152" cy="16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Introduction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2545" y="1844825"/>
            <a:ext cx="7691903" cy="316835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This work is about the Roman remains in our country. </a:t>
            </a:r>
            <a:endParaRPr lang="pt-PT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First we will talk about the existing Roman ruins closer to us and then in the rest of Portugal.</a:t>
            </a: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Tróia</a:t>
            </a:r>
            <a:br>
              <a:rPr lang="pt-PT" dirty="0" smtClean="0"/>
            </a:br>
            <a:r>
              <a:rPr lang="pt-PT" sz="3100" dirty="0" smtClean="0"/>
              <a:t>(Place closer to us)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461448" cy="5301208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In </a:t>
            </a:r>
            <a:r>
              <a:rPr lang="en-GB" sz="2400" dirty="0"/>
              <a:t>Roman times, a number of fish-salting factories were built next to the shore of </a:t>
            </a:r>
            <a:r>
              <a:rPr lang="pt-PT" sz="2400" dirty="0" smtClean="0"/>
              <a:t>Sado</a:t>
            </a:r>
            <a:r>
              <a:rPr lang="en-GB" sz="2400" dirty="0" smtClean="0"/>
              <a:t> River. They produced </a:t>
            </a:r>
            <a:r>
              <a:rPr lang="en-GB" sz="2400" dirty="0"/>
              <a:t>large amounts of salted fish and fish sauces </a:t>
            </a:r>
            <a:r>
              <a:rPr lang="en-GB" sz="2400" dirty="0" smtClean="0"/>
              <a:t>that supplied </a:t>
            </a:r>
            <a:r>
              <a:rPr lang="en-GB" sz="2400" dirty="0"/>
              <a:t>areas of Lusitania and </a:t>
            </a:r>
            <a:r>
              <a:rPr lang="en-GB" sz="2400" dirty="0" smtClean="0"/>
              <a:t>were exported </a:t>
            </a:r>
            <a:r>
              <a:rPr lang="en-GB" sz="2400" dirty="0"/>
              <a:t>to Rome and other provinces of the Roman </a:t>
            </a:r>
            <a:r>
              <a:rPr lang="en-GB" sz="2400" dirty="0" smtClean="0"/>
              <a:t>Empire. They</a:t>
            </a:r>
            <a:r>
              <a:rPr lang="en-US" sz="2400" dirty="0" smtClean="0"/>
              <a:t> were active from the first to the sixth century</a:t>
            </a:r>
            <a:r>
              <a:rPr lang="pt-PT" sz="2400" dirty="0" smtClean="0"/>
              <a:t>. </a:t>
            </a:r>
          </a:p>
          <a:p>
            <a:pPr algn="just"/>
            <a:r>
              <a:rPr lang="pt-PT" sz="2400" dirty="0" smtClean="0"/>
              <a:t>Tróia </a:t>
            </a:r>
            <a:r>
              <a:rPr lang="en-US" sz="2400" dirty="0" smtClean="0"/>
              <a:t>was part of the territory of </a:t>
            </a:r>
            <a:r>
              <a:rPr lang="pt-PT" sz="2400" dirty="0" smtClean="0"/>
              <a:t>Salácia</a:t>
            </a:r>
            <a:r>
              <a:rPr lang="en-US" sz="2400" dirty="0" smtClean="0"/>
              <a:t>, now known as </a:t>
            </a:r>
            <a:r>
              <a:rPr lang="pt-PT" sz="2400" dirty="0" smtClean="0"/>
              <a:t>Alcácer</a:t>
            </a:r>
            <a:r>
              <a:rPr lang="en-US" sz="2400" dirty="0" smtClean="0"/>
              <a:t> do Sal.</a:t>
            </a:r>
          </a:p>
          <a:p>
            <a:pPr algn="just"/>
            <a:r>
              <a:rPr lang="en-GB" sz="2400" dirty="0" smtClean="0"/>
              <a:t>The </a:t>
            </a:r>
            <a:r>
              <a:rPr lang="en-GB" sz="2400" dirty="0"/>
              <a:t>first known archaeological </a:t>
            </a:r>
            <a:r>
              <a:rPr lang="en-GB" sz="2400" dirty="0" smtClean="0"/>
              <a:t>excavations, which were sponsored by </a:t>
            </a:r>
            <a:r>
              <a:rPr lang="pt-PT" sz="2400" dirty="0" smtClean="0"/>
              <a:t>Infanta</a:t>
            </a:r>
            <a:r>
              <a:rPr lang="en-GB" sz="2400" dirty="0" smtClean="0"/>
              <a:t> Maria I, date back to </a:t>
            </a:r>
            <a:r>
              <a:rPr lang="en-US" sz="2400" dirty="0" smtClean="0"/>
              <a:t>the second half of the eighteenth century. The excavations took place mostly in </a:t>
            </a:r>
            <a:r>
              <a:rPr lang="en-GB" sz="2400" dirty="0" smtClean="0"/>
              <a:t>the </a:t>
            </a:r>
            <a:r>
              <a:rPr lang="en-GB" sz="2400" dirty="0"/>
              <a:t>residential area and over the area of the </a:t>
            </a:r>
            <a:r>
              <a:rPr lang="en-GB" sz="2400" dirty="0" smtClean="0"/>
              <a:t>Basilica. </a:t>
            </a:r>
          </a:p>
          <a:p>
            <a:pPr algn="just"/>
            <a:r>
              <a:rPr lang="en-GB" sz="2400" dirty="0" smtClean="0"/>
              <a:t>There we </a:t>
            </a:r>
            <a:r>
              <a:rPr lang="pt-PT" sz="2400" dirty="0" smtClean="0"/>
              <a:t>can </a:t>
            </a:r>
            <a:r>
              <a:rPr lang="en-GB" sz="2400" dirty="0" smtClean="0"/>
              <a:t>also find extensive </a:t>
            </a:r>
            <a:r>
              <a:rPr lang="en-GB" sz="2400" dirty="0"/>
              <a:t>industrial structures, </a:t>
            </a:r>
            <a:r>
              <a:rPr lang="en-GB" sz="2400" dirty="0" smtClean="0"/>
              <a:t>baths, a mausoleum and graveyards. </a:t>
            </a:r>
            <a:endParaRPr lang="pt-PT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2186010_953800934692660_65866795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59829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 descr="12178217_953800751359345_10130026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61049"/>
            <a:ext cx="4499992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12178074_953800738026013_148620587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4603531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12179042_953800711359349_69480314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"/>
            <a:ext cx="4572000" cy="2564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755576" y="292494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/>
              <a:t>Tróia</a:t>
            </a:r>
            <a:endParaRPr lang="pt-PT" sz="36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Évora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temple was built in the first century </a:t>
            </a:r>
            <a:r>
              <a:rPr lang="en-US" dirty="0"/>
              <a:t>B</a:t>
            </a:r>
            <a:r>
              <a:rPr lang="en-US" dirty="0" smtClean="0"/>
              <a:t>.C. in the main square of </a:t>
            </a:r>
            <a:r>
              <a:rPr lang="pt-PT" dirty="0" smtClean="0"/>
              <a:t>Évora</a:t>
            </a:r>
            <a:r>
              <a:rPr lang="en-US" dirty="0" smtClean="0"/>
              <a:t>, in </a:t>
            </a:r>
            <a:r>
              <a:rPr lang="en-GB" dirty="0" smtClean="0"/>
              <a:t>honour of the Emperor Augustus, who was venerated as a god, during and after his reign.</a:t>
            </a:r>
          </a:p>
          <a:p>
            <a:pPr algn="just"/>
            <a:r>
              <a:rPr lang="en-GB" dirty="0" smtClean="0"/>
              <a:t>It was listed as a World Heritage Place by UNESCO.</a:t>
            </a:r>
          </a:p>
          <a:p>
            <a:pPr algn="just"/>
            <a:r>
              <a:rPr lang="en-GB" dirty="0" smtClean="0"/>
              <a:t>This temple is one of the few traces of the </a:t>
            </a:r>
            <a:r>
              <a:rPr lang="en-US" dirty="0" smtClean="0"/>
              <a:t>Roman presence that still exist in </a:t>
            </a:r>
            <a:r>
              <a:rPr lang="pt-PT" dirty="0" smtClean="0"/>
              <a:t>Évora</a:t>
            </a:r>
            <a:r>
              <a:rPr lang="en-US" dirty="0" smtClean="0"/>
              <a:t>.</a:t>
            </a:r>
            <a:endParaRPr lang="pt-PT" dirty="0" smtClean="0"/>
          </a:p>
          <a:p>
            <a:endParaRPr lang="pt-PT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ransfer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2954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 descr="16621592_1nEj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00376"/>
            <a:ext cx="4932040" cy="3057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Templo_romano_de_Évora_-_A_noite_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797405"/>
            <a:ext cx="4211960" cy="3060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www.guiadacidade.pt/foto2/data/media/4/DSC_0007_resize_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0"/>
            <a:ext cx="4283968" cy="2947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3419872" y="306896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Temple of Diana</a:t>
            </a:r>
            <a:endParaRPr lang="pt-PT" sz="28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Belmonte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PT" dirty="0" smtClean="0"/>
          </a:p>
          <a:p>
            <a:pPr algn="just"/>
            <a:r>
              <a:rPr lang="en-US" dirty="0" smtClean="0"/>
              <a:t>Tower centum cellas or formerly also known as tower of St. Cornelius.</a:t>
            </a:r>
          </a:p>
          <a:p>
            <a:pPr algn="just"/>
            <a:r>
              <a:rPr lang="en-US" dirty="0" smtClean="0"/>
              <a:t>This tower was dedicated to Pope St. Cornelius</a:t>
            </a:r>
            <a:r>
              <a:rPr lang="pt-PT" dirty="0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It was destroyed in a fire in the third century and then rebuilt. Currently it is a monument in ruins.</a:t>
            </a:r>
          </a:p>
          <a:p>
            <a:pPr algn="just"/>
            <a:r>
              <a:rPr lang="en-US" dirty="0" smtClean="0"/>
              <a:t>This monument was classified as a national monument in 1927.</a:t>
            </a:r>
            <a:endParaRPr lang="pt-PT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g_6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620000" cy="499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899592" y="5486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Tower of St. Cornelius</a:t>
            </a:r>
            <a:endParaRPr lang="pt-PT" sz="28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Chaves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7859216" cy="460851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At the time of the Roman occupation Chaves was known as "Aquae Flaviae", thermal springs, known for the quality of the thermal springs located there.</a:t>
            </a:r>
          </a:p>
          <a:p>
            <a:pPr algn="just"/>
            <a:r>
              <a:rPr lang="en-US" sz="2800" dirty="0" smtClean="0"/>
              <a:t>The springs were built by Emperor Vespasian Caesar order.</a:t>
            </a:r>
          </a:p>
          <a:p>
            <a:pPr algn="just"/>
            <a:r>
              <a:rPr lang="en-US" sz="2800" dirty="0" smtClean="0"/>
              <a:t>In Chaves we can find </a:t>
            </a:r>
            <a:r>
              <a:rPr lang="en-US" sz="2800" dirty="0"/>
              <a:t>several vestiges of </a:t>
            </a:r>
            <a:r>
              <a:rPr lang="en-US" sz="2800" dirty="0" smtClean="0"/>
              <a:t>the Roman occupation such as the Roman bridge.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555</Words>
  <Application>Microsoft Office PowerPoint</Application>
  <PresentationFormat>Apresentação no Ecrã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17" baseType="lpstr">
      <vt:lpstr>Tema do Office</vt:lpstr>
      <vt:lpstr>1_Tema do Office</vt:lpstr>
      <vt:lpstr>Roman Ruins in Portugal</vt:lpstr>
      <vt:lpstr>Introduction</vt:lpstr>
      <vt:lpstr>Tróia (Place closer to us)</vt:lpstr>
      <vt:lpstr>Apresentação do PowerPoint</vt:lpstr>
      <vt:lpstr>Évora</vt:lpstr>
      <vt:lpstr>Apresentação do PowerPoint</vt:lpstr>
      <vt:lpstr>Belmonte</vt:lpstr>
      <vt:lpstr>Apresentação do PowerPoint</vt:lpstr>
      <vt:lpstr>Chaves</vt:lpstr>
      <vt:lpstr>Apresentação do PowerPoint</vt:lpstr>
      <vt:lpstr>Coimbra</vt:lpstr>
      <vt:lpstr>Apresentação do PowerPoint</vt:lpstr>
      <vt:lpstr>Conclusion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Ruínas Romanas em Portugal</dc:title>
  <dc:creator>Rafaela Carmo</dc:creator>
  <cp:lastModifiedBy>Cristina Ramalho</cp:lastModifiedBy>
  <cp:revision>62</cp:revision>
  <dcterms:created xsi:type="dcterms:W3CDTF">2015-11-10T16:39:04Z</dcterms:created>
  <dcterms:modified xsi:type="dcterms:W3CDTF">2016-09-10T01:01:34Z</dcterms:modified>
</cp:coreProperties>
</file>