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59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87"/>
  </p:normalViewPr>
  <p:slideViewPr>
    <p:cSldViewPr snapToGrid="0" snapToObjects="1">
      <p:cViewPr varScale="1">
        <p:scale>
          <a:sx n="81" d="100"/>
          <a:sy n="81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954B4EB-EEB9-524F-B325-91A5F10D0947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F8E6D52-91B1-3C4E-8D88-CB9F41C48F20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7236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B4EB-EEB9-524F-B325-91A5F10D0947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E6D52-91B1-3C4E-8D88-CB9F41C48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30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B4EB-EEB9-524F-B325-91A5F10D0947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E6D52-91B1-3C4E-8D88-CB9F41C48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655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B4EB-EEB9-524F-B325-91A5F10D0947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E6D52-91B1-3C4E-8D88-CB9F41C48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89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54B4EB-EEB9-524F-B325-91A5F10D0947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8E6D52-91B1-3C4E-8D88-CB9F41C48F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649152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B4EB-EEB9-524F-B325-91A5F10D0947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E6D52-91B1-3C4E-8D88-CB9F41C48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34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B4EB-EEB9-524F-B325-91A5F10D0947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E6D52-91B1-3C4E-8D88-CB9F41C48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61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B4EB-EEB9-524F-B325-91A5F10D0947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E6D52-91B1-3C4E-8D88-CB9F41C48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17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B4EB-EEB9-524F-B325-91A5F10D0947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E6D52-91B1-3C4E-8D88-CB9F41C48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773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54B4EB-EEB9-524F-B325-91A5F10D0947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8E6D52-91B1-3C4E-8D88-CB9F41C48F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6750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54B4EB-EEB9-524F-B325-91A5F10D0947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8E6D52-91B1-3C4E-8D88-CB9F41C48F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06644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954B4EB-EEB9-524F-B325-91A5F10D0947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F8E6D52-91B1-3C4E-8D88-CB9F41C48F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013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c.net.au/health/thepulse/stories/2013/05/23/3766048.htm" TargetMode="External"/><Relationship Id="rId2" Type="http://schemas.openxmlformats.org/officeDocument/2006/relationships/hyperlink" Target="https://www.autismspeaks.org/dsm-5/faq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7" y="2687863"/>
            <a:ext cx="8361229" cy="2098226"/>
          </a:xfrm>
        </p:spPr>
        <p:txBody>
          <a:bodyPr/>
          <a:lstStyle/>
          <a:p>
            <a:r>
              <a:rPr lang="en-US" dirty="0" smtClean="0"/>
              <a:t>Unit 20: Understanding Mental Wellbeing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5127" y="4915649"/>
            <a:ext cx="6831673" cy="1086237"/>
          </a:xfrm>
        </p:spPr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Izel</a:t>
            </a:r>
            <a:r>
              <a:rPr lang="en-US" dirty="0" smtClean="0"/>
              <a:t> </a:t>
            </a:r>
            <a:r>
              <a:rPr lang="en-US" dirty="0" err="1" smtClean="0"/>
              <a:t>Alemdar</a:t>
            </a:r>
            <a:r>
              <a:rPr lang="en-US" dirty="0" smtClean="0"/>
              <a:t> and Willow </a:t>
            </a:r>
            <a:r>
              <a:rPr lang="en-US" dirty="0" err="1" smtClean="0"/>
              <a:t>Peddy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4310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324735"/>
            <a:ext cx="9601200" cy="1485900"/>
          </a:xfrm>
        </p:spPr>
        <p:txBody>
          <a:bodyPr/>
          <a:lstStyle/>
          <a:p>
            <a:r>
              <a:rPr lang="en-US" dirty="0" smtClean="0"/>
              <a:t>Strengths and weaknesses of using classification systems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4477802"/>
              </p:ext>
            </p:extLst>
          </p:nvPr>
        </p:nvGraphicFramePr>
        <p:xfrm>
          <a:off x="928141" y="1747500"/>
          <a:ext cx="10719216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9608"/>
                <a:gridCol w="5359608"/>
              </a:tblGrid>
              <a:tr h="57280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Strengths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Weakness</a:t>
                      </a:r>
                      <a:endParaRPr lang="en-US" sz="3200" dirty="0"/>
                    </a:p>
                  </a:txBody>
                  <a:tcPr/>
                </a:tc>
              </a:tr>
              <a:tr h="79902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It allows us to see the relationships between things that may not be obvious.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Have</a:t>
                      </a:r>
                      <a:r>
                        <a:rPr lang="en-US" sz="2400" baseline="0" dirty="0" smtClean="0"/>
                        <a:t> a subjective judgment, which participants may or may not agree with.</a:t>
                      </a:r>
                      <a:endParaRPr lang="en-US" sz="2400" dirty="0"/>
                    </a:p>
                  </a:txBody>
                  <a:tcPr/>
                </a:tc>
              </a:tr>
              <a:tr h="79902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Classifying variables in an individuals life, allows us to</a:t>
                      </a:r>
                      <a:r>
                        <a:rPr lang="en-US" sz="2400" baseline="0" dirty="0" smtClean="0"/>
                        <a:t> evaluate which one has the greatest impact.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There</a:t>
                      </a:r>
                      <a:r>
                        <a:rPr lang="en-US" sz="2400" baseline="0" dirty="0" smtClean="0"/>
                        <a:t> is a artificial limit to how we categorize things.</a:t>
                      </a:r>
                      <a:endParaRPr lang="en-US" sz="2400" dirty="0"/>
                    </a:p>
                  </a:txBody>
                  <a:tcPr/>
                </a:tc>
              </a:tr>
              <a:tr h="79902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Being able to categorize</a:t>
                      </a:r>
                      <a:r>
                        <a:rPr lang="en-US" sz="2400" baseline="0" dirty="0" smtClean="0"/>
                        <a:t> patients in a hospital, in order to give the most effective care to the patients that need it most.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Some things can be categorize</a:t>
                      </a:r>
                      <a:r>
                        <a:rPr lang="en-US" sz="2400" baseline="0" dirty="0" smtClean="0"/>
                        <a:t> wrong, which can lead to arguments about where the object belongs.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08484" y="6411616"/>
            <a:ext cx="77274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https://</a:t>
            </a:r>
            <a:r>
              <a:rPr lang="en-US" sz="1400" u="sng" dirty="0" err="1" smtClean="0"/>
              <a:t>www.enotes.com</a:t>
            </a:r>
            <a:r>
              <a:rPr lang="en-US" sz="1400" u="sng" dirty="0" smtClean="0"/>
              <a:t>/homework-help/what-advantages-disadvantages-classification-548875</a:t>
            </a:r>
            <a:endParaRPr lang="en-US" sz="1400" u="sng" dirty="0"/>
          </a:p>
        </p:txBody>
      </p:sp>
    </p:spTree>
    <p:extLst>
      <p:ext uri="{BB962C8B-B14F-4D97-AF65-F5344CB8AC3E}">
        <p14:creationId xmlns:p14="http://schemas.microsoft.com/office/powerpoint/2010/main" val="613408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DSM-5 and who uses it?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79095"/>
            <a:ext cx="9601200" cy="50816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/>
              <a:t>What </a:t>
            </a:r>
            <a:r>
              <a:rPr lang="en-US" sz="2800" b="1" dirty="0"/>
              <a:t>is it?</a:t>
            </a:r>
          </a:p>
          <a:p>
            <a:r>
              <a:rPr lang="en-US" sz="2400" u="sng" dirty="0">
                <a:hlinkClick r:id="rId2"/>
              </a:rPr>
              <a:t>https://www.autismspeaks.org/dsm-5/faq</a:t>
            </a:r>
          </a:p>
          <a:p>
            <a:r>
              <a:rPr lang="en-US" sz="2400" dirty="0"/>
              <a:t>The DSM-5 was Published by the American Psychiatric Association (APA). It stands for the Diagnostic and Statistical Manual of Mental Disorders and is used to diagnose mental and </a:t>
            </a:r>
            <a:r>
              <a:rPr lang="en-US" sz="2400" dirty="0" err="1"/>
              <a:t>behavioural</a:t>
            </a:r>
            <a:r>
              <a:rPr lang="en-US" sz="2400" dirty="0"/>
              <a:t> conditions.</a:t>
            </a:r>
          </a:p>
          <a:p>
            <a:pPr marL="0" indent="0">
              <a:buNone/>
            </a:pPr>
            <a:r>
              <a:rPr lang="en-US" sz="2800" b="1" dirty="0"/>
              <a:t>Who uses it?</a:t>
            </a:r>
          </a:p>
          <a:p>
            <a:r>
              <a:rPr lang="en-US" sz="2400" u="sng" dirty="0">
                <a:hlinkClick r:id="rId3"/>
              </a:rPr>
              <a:t>http://www.abc.net.au/health/thepulse/stories/2013/05/23/3766048.htm</a:t>
            </a:r>
          </a:p>
          <a:p>
            <a:r>
              <a:rPr lang="en-US" sz="2400" dirty="0"/>
              <a:t>The DSM-5 is essential for psychiatrists and mental health professionals. The DSM-5 allows them to diagnose, and then treat, people who come to see them with nothing more than a list of signs and symptoms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4299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90" y="389745"/>
            <a:ext cx="9601200" cy="1485900"/>
          </a:xfrm>
        </p:spPr>
        <p:txBody>
          <a:bodyPr/>
          <a:lstStyle/>
          <a:p>
            <a:r>
              <a:rPr lang="en-US" dirty="0" smtClean="0"/>
              <a:t>DSM-5 Strengths and Weaknesses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226314"/>
              </p:ext>
            </p:extLst>
          </p:nvPr>
        </p:nvGraphicFramePr>
        <p:xfrm>
          <a:off x="1229190" y="1244183"/>
          <a:ext cx="10223294" cy="4858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1647"/>
                <a:gridCol w="5111647"/>
              </a:tblGrid>
              <a:tr h="46469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Strengths</a:t>
                      </a:r>
                      <a:r>
                        <a:rPr lang="en-US" sz="3200" baseline="0" dirty="0" smtClean="0"/>
                        <a:t>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Weaknesses</a:t>
                      </a:r>
                      <a:endParaRPr lang="en-US" sz="3200" dirty="0"/>
                    </a:p>
                  </a:txBody>
                  <a:tcPr/>
                </a:tc>
              </a:tr>
              <a:tr h="1729761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Standardization of diagnoses helps to ensure that clients receive appropriate, helpful treatment regardless of geographic location, social class or ability to pay.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Critics</a:t>
                      </a:r>
                      <a:r>
                        <a:rPr lang="en-US" sz="2000" baseline="0" dirty="0" smtClean="0"/>
                        <a:t> believe that it is an oversimplification</a:t>
                      </a:r>
                      <a:endParaRPr lang="en-US" sz="2000" dirty="0"/>
                    </a:p>
                  </a:txBody>
                  <a:tcPr/>
                </a:tc>
              </a:tr>
              <a:tr h="1239368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diagnostic checklists help ensure that different groups of researchers are actually studying the same disorder.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 have</a:t>
                      </a:r>
                      <a:r>
                        <a:rPr lang="en-US" baseline="0" dirty="0" smtClean="0"/>
                        <a:t> a misdiagnosis </a:t>
                      </a:r>
                      <a:endParaRPr lang="en-US" dirty="0"/>
                    </a:p>
                  </a:txBody>
                  <a:tcPr/>
                </a:tc>
              </a:tr>
              <a:tr h="1239368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Using the diagnostic criteria contained in the DSM, the therapist can develop a quick frame of reference, which is then refined during individual sessions.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Stigmatization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47932" y="6265888"/>
            <a:ext cx="6385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https://</a:t>
            </a:r>
            <a:r>
              <a:rPr lang="en-US" u="sng" dirty="0" err="1" smtClean="0"/>
              <a:t>www.verywell.com</a:t>
            </a:r>
            <a:r>
              <a:rPr lang="en-US" u="sng" dirty="0" smtClean="0"/>
              <a:t>/dsm-friend-or-foe-2671930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727486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846" y="251084"/>
            <a:ext cx="9601200" cy="1485900"/>
          </a:xfrm>
        </p:spPr>
        <p:txBody>
          <a:bodyPr/>
          <a:lstStyle/>
          <a:p>
            <a:r>
              <a:rPr lang="en-US" dirty="0"/>
              <a:t>What is the ICD10 and who uses it?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113956"/>
            <a:ext cx="9601200" cy="55088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/>
              <a:t>What </a:t>
            </a:r>
            <a:r>
              <a:rPr lang="en-US" sz="2800" b="1" dirty="0"/>
              <a:t>is it?</a:t>
            </a:r>
          </a:p>
          <a:p>
            <a:pPr lvl="1"/>
            <a:r>
              <a:rPr lang="en-US" sz="2400" u="sng" dirty="0" err="1"/>
              <a:t>althit.techtarget.com</a:t>
            </a:r>
            <a:r>
              <a:rPr lang="en-US" sz="2400" u="sng" dirty="0"/>
              <a:t>/definition/ICD-10-CM</a:t>
            </a:r>
          </a:p>
          <a:p>
            <a:pPr lvl="1"/>
            <a:r>
              <a:rPr lang="en-US" sz="2400" dirty="0"/>
              <a:t>CD-10-CM is based upon the International Classification of Diseases, which is published by the World Health Organization (WHO). The ICD10 uses unique alphanumeric codes to identify known diseases and other health problems.</a:t>
            </a:r>
          </a:p>
          <a:p>
            <a:pPr marL="0" indent="0">
              <a:buNone/>
            </a:pPr>
            <a:r>
              <a:rPr lang="en-US" sz="2800" b="1" dirty="0"/>
              <a:t>Who uses it?</a:t>
            </a:r>
            <a:endParaRPr lang="en-US" sz="2800" dirty="0"/>
          </a:p>
          <a:p>
            <a:pPr lvl="1"/>
            <a:r>
              <a:rPr lang="en-US" sz="2400" u="sng" dirty="0" err="1"/>
              <a:t>althit.techtarget.com</a:t>
            </a:r>
            <a:r>
              <a:rPr lang="en-US" sz="2400" u="sng" dirty="0"/>
              <a:t>/definition/ICD-10-CM</a:t>
            </a:r>
          </a:p>
          <a:p>
            <a:pPr lvl="1"/>
            <a:r>
              <a:rPr lang="en-US" sz="2400" dirty="0"/>
              <a:t>According to WHO, physicians, coders, health information managers, nurses and other healthcare professionals also use ICD-10-CM to assist them in the storage and retrieval of diagnostic information. ICD records are also used in the compilation of national mortality and morbidity statistics.</a:t>
            </a:r>
          </a:p>
        </p:txBody>
      </p:sp>
    </p:spTree>
    <p:extLst>
      <p:ext uri="{BB962C8B-B14F-4D97-AF65-F5344CB8AC3E}">
        <p14:creationId xmlns:p14="http://schemas.microsoft.com/office/powerpoint/2010/main" val="53088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ICD10 strengths and weaknesses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4232033"/>
              </p:ext>
            </p:extLst>
          </p:nvPr>
        </p:nvGraphicFramePr>
        <p:xfrm>
          <a:off x="1371600" y="1679575"/>
          <a:ext cx="9601200" cy="4395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0"/>
                <a:gridCol w="4800600"/>
              </a:tblGrid>
              <a:tr h="100791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Strengths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Weaknesses</a:t>
                      </a:r>
                      <a:endParaRPr lang="en-US" sz="3600" dirty="0"/>
                    </a:p>
                  </a:txBody>
                  <a:tcPr/>
                </a:tc>
              </a:tr>
              <a:tr h="100791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Increases</a:t>
                      </a:r>
                      <a:r>
                        <a:rPr lang="en-US" sz="2800" baseline="0" dirty="0" smtClean="0"/>
                        <a:t> the attention to detail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Doesn’t work when there’s little to no information about the</a:t>
                      </a:r>
                      <a:r>
                        <a:rPr lang="en-US" sz="2800" baseline="0" dirty="0" smtClean="0"/>
                        <a:t> patient.</a:t>
                      </a:r>
                      <a:endParaRPr lang="en-US" sz="2800" dirty="0"/>
                    </a:p>
                  </a:txBody>
                  <a:tcPr/>
                </a:tc>
              </a:tr>
              <a:tr h="100791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Better research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Long training process</a:t>
                      </a:r>
                      <a:endParaRPr lang="en-US" sz="2800" dirty="0"/>
                    </a:p>
                  </a:txBody>
                  <a:tcPr/>
                </a:tc>
              </a:tr>
              <a:tr h="100791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More resource utilization</a:t>
                      </a:r>
                      <a:r>
                        <a:rPr lang="en-US" sz="2800" baseline="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Can be time-consuming</a:t>
                      </a:r>
                      <a:r>
                        <a:rPr lang="en-US" sz="2800" baseline="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02567" y="6235908"/>
            <a:ext cx="8739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http://</a:t>
            </a:r>
            <a:r>
              <a:rPr lang="en-US" u="sng" dirty="0" err="1" smtClean="0"/>
              <a:t>aihtedu.com</a:t>
            </a:r>
            <a:r>
              <a:rPr lang="en-US" u="sng" dirty="0" smtClean="0"/>
              <a:t>/blog/icd-10-benefits-and-challenges/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245600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classification systems has contributes to diagnosing autism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5720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Autism cannot be diagnosed through a simple blood test or examination. Instead, autism is diagnosed using observation and looking at developmental history.</a:t>
            </a:r>
          </a:p>
          <a:p>
            <a:r>
              <a:rPr lang="en-US" sz="2800" dirty="0"/>
              <a:t>There are two main diagnostic criteria that set out the characteristics of autism -</a:t>
            </a:r>
          </a:p>
          <a:p>
            <a:r>
              <a:rPr lang="en-US" sz="2800" dirty="0"/>
              <a:t>The International Classification of Diseases version 10 (ICD-10) which is written by the World Health </a:t>
            </a:r>
            <a:r>
              <a:rPr lang="en-US" sz="2800" dirty="0" smtClean="0"/>
              <a:t>Organization</a:t>
            </a:r>
            <a:endParaRPr lang="en-US" sz="2800" dirty="0"/>
          </a:p>
          <a:p>
            <a:r>
              <a:rPr lang="en-US" sz="2800" dirty="0"/>
              <a:t>The Diagnostic and Statistical Manual of Mental Disorders version 5 (DSM-5), which is written by the American Psychiatric Association.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518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Diagnostic Manual ICD-10 DSM-5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24354"/>
            <a:ext cx="9601200" cy="5205046"/>
          </a:xfrm>
        </p:spPr>
        <p:txBody>
          <a:bodyPr>
            <a:normAutofit/>
          </a:bodyPr>
          <a:lstStyle/>
          <a:p>
            <a:r>
              <a:rPr lang="en-US" sz="2600" smtClean="0"/>
              <a:t>Diagnostic</a:t>
            </a:r>
            <a:r>
              <a:rPr lang="en-US" sz="2600" dirty="0"/>
              <a:t>: terms Pervasive Developmental Disorders (PDD) – a category which includes the following separate diagnoses: - Childhood autism - Atypical autism - </a:t>
            </a:r>
            <a:r>
              <a:rPr lang="en-US" sz="2600" dirty="0" err="1"/>
              <a:t>Rett's</a:t>
            </a:r>
            <a:r>
              <a:rPr lang="en-US" sz="2600" dirty="0"/>
              <a:t> Syndrome - Asperger syndrome - Pervasive developmental disorder, unspecified Autism Spectrum Disorders: this new umbrella term is a single diagnosis which covers most of the terms listed under ICD-10. </a:t>
            </a:r>
            <a:r>
              <a:rPr lang="en-US" sz="2600" dirty="0" err="1"/>
              <a:t>Rett's</a:t>
            </a:r>
            <a:r>
              <a:rPr lang="en-US" sz="2600" dirty="0"/>
              <a:t> syndrome is not included as its genetic basis has been identified and it is no longer diagnosed through observation.</a:t>
            </a:r>
          </a:p>
          <a:p>
            <a:r>
              <a:rPr lang="en-US" sz="2600" dirty="0"/>
              <a:t>Criteria Three main areas: - Communication - Social interaction - Restricted, repetitive, and stereotyped patterns of </a:t>
            </a:r>
            <a:r>
              <a:rPr lang="en-US" sz="2600" dirty="0" err="1"/>
              <a:t>behaviour</a:t>
            </a:r>
            <a:r>
              <a:rPr lang="en-US" sz="2600" dirty="0"/>
              <a:t> Two main areas: - Communication and social interactions - restricted, repetitive, and stereotyped patterns of </a:t>
            </a:r>
            <a:r>
              <a:rPr lang="en-US" sz="2600" dirty="0" err="1"/>
              <a:t>behaviour</a:t>
            </a:r>
            <a:r>
              <a:rPr lang="en-US" sz="2600" dirty="0"/>
              <a:t> and sensory issues.</a:t>
            </a:r>
          </a:p>
        </p:txBody>
      </p:sp>
    </p:spTree>
    <p:extLst>
      <p:ext uri="{BB962C8B-B14F-4D97-AF65-F5344CB8AC3E}">
        <p14:creationId xmlns:p14="http://schemas.microsoft.com/office/powerpoint/2010/main" val="20467464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101</TotalTime>
  <Words>664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Unit 20: Understanding Mental Wellbeing </vt:lpstr>
      <vt:lpstr>Strengths and weaknesses of using classification systems</vt:lpstr>
      <vt:lpstr>What is the DSM-5 and who uses it? </vt:lpstr>
      <vt:lpstr>DSM-5 Strengths and Weaknesses</vt:lpstr>
      <vt:lpstr>What is the ICD10 and who uses it? </vt:lpstr>
      <vt:lpstr>ICD10 strengths and weaknesses</vt:lpstr>
      <vt:lpstr>How classification systems has contributes to diagnosing autism </vt:lpstr>
      <vt:lpstr>Diagnostic Manual ICD-10 DSM-5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20: Understanding Mental Wellbeing</dc:title>
  <dc:creator>Microsoft Office User</dc:creator>
  <cp:lastModifiedBy>Sian Gabriel</cp:lastModifiedBy>
  <cp:revision>9</cp:revision>
  <dcterms:created xsi:type="dcterms:W3CDTF">2018-01-04T09:41:45Z</dcterms:created>
  <dcterms:modified xsi:type="dcterms:W3CDTF">2018-01-16T09:18:37Z</dcterms:modified>
</cp:coreProperties>
</file>