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69" r:id="rId4"/>
    <p:sldId id="270" r:id="rId5"/>
    <p:sldId id="259" r:id="rId6"/>
    <p:sldId id="271" r:id="rId7"/>
    <p:sldId id="260" r:id="rId8"/>
    <p:sldId id="272" r:id="rId9"/>
    <p:sldId id="261" r:id="rId10"/>
    <p:sldId id="262" r:id="rId11"/>
    <p:sldId id="273" r:id="rId12"/>
    <p:sldId id="263" r:id="rId13"/>
    <p:sldId id="264" r:id="rId14"/>
    <p:sldId id="265" r:id="rId15"/>
    <p:sldId id="266" r:id="rId16"/>
    <p:sldId id="267" r:id="rId17"/>
    <p:sldId id="268" r:id="rId18"/>
    <p:sldId id="274" r:id="rId19"/>
    <p:sldId id="275" r:id="rId20"/>
    <p:sldId id="276" r:id="rId21"/>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2250"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6993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3095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6850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893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34294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42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57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455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901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96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B1200-235D-1B46-8F58-9A3D985FBEDE}" type="datetimeFigureOut">
              <a:rPr lang="en-US" smtClean="0">
                <a:solidFill>
                  <a:prstClr val="black">
                    <a:tint val="75000"/>
                  </a:prstClr>
                </a:solidFill>
              </a:rPr>
              <a:pPr/>
              <a:t>1/31/2017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602CA9C-A6BA-2E40-B10E-24B9A8E50CA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8263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175B1200-235D-1B46-8F58-9A3D985FBEDE}" type="datetimeFigureOut">
              <a:rPr lang="en-US" smtClean="0">
                <a:solidFill>
                  <a:prstClr val="black">
                    <a:tint val="75000"/>
                  </a:prstClr>
                </a:solidFill>
              </a:rPr>
              <a:pPr defTabSz="457200"/>
              <a:t>1/31/2017</a:t>
            </a:fld>
            <a:endParaRPr lang="en-US">
              <a:solidFill>
                <a:prstClr val="black">
                  <a:tint val="75000"/>
                </a:prstClr>
              </a:solidFill>
            </a:endParaRPr>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C602CA9C-A6BA-2E40-B10E-24B9A8E50CA8}"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41449971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google.co.uk/url?sa=i&amp;rct=j&amp;q=&amp;esrc=s&amp;source=images&amp;cd=&amp;cad=rja&amp;uact=8&amp;ved=0ahUKEwjTybK-xsvQAhWF6xQKHYpUBX0QjRwIBw&amp;url=http://www.tuneinnotout.com/blog/the-kinsey-scale/&amp;psig=AFQjCNHocTQYR22gFEPUCte412R4AJG-0Q&amp;ust=148042592725663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566567902"/>
              </p:ext>
            </p:extLst>
          </p:nvPr>
        </p:nvGraphicFramePr>
        <p:xfrm>
          <a:off x="133067" y="145577"/>
          <a:ext cx="6561161" cy="8718892"/>
        </p:xfrm>
        <a:graphic>
          <a:graphicData uri="http://schemas.openxmlformats.org/drawingml/2006/table">
            <a:tbl>
              <a:tblPr firstRow="1" bandRow="1"/>
              <a:tblGrid>
                <a:gridCol w="1999789"/>
                <a:gridCol w="2160240"/>
                <a:gridCol w="2401132"/>
              </a:tblGrid>
              <a:tr h="1416797">
                <a:tc gridSpan="3">
                  <a:txBody>
                    <a:bodyPr/>
                    <a:lstStyle/>
                    <a:p>
                      <a:pPr algn="ctr"/>
                      <a:r>
                        <a:rPr lang="en-US" sz="4300" b="1" dirty="0" smtClean="0">
                          <a:solidFill>
                            <a:schemeClr val="bg1"/>
                          </a:solidFill>
                          <a:latin typeface="Comic Sans MS" panose="030F0702030302020204" pitchFamily="66" charset="0"/>
                        </a:rPr>
                        <a:t>Can you define the following…. </a:t>
                      </a:r>
                      <a:endParaRPr lang="en-US" sz="4300" b="1" dirty="0">
                        <a:solidFill>
                          <a:schemeClr val="bg1"/>
                        </a:solidFill>
                        <a:latin typeface="Comic Sans MS" panose="030F0702030302020204" pitchFamily="66" charset="0"/>
                        <a:cs typeface="Comic Sans MS"/>
                      </a:endParaRPr>
                    </a:p>
                  </a:txBody>
                  <a:tcPr marL="68580" marR="68580" marT="60960" marB="6096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hMerge="1">
                  <a:txBody>
                    <a:bodyPr/>
                    <a:lstStyle/>
                    <a:p>
                      <a:pPr algn="ctr"/>
                      <a:endParaRPr lang="en-US" sz="3200" b="1" dirty="0">
                        <a:latin typeface="Comic Sans MS" panose="030F0702030302020204" pitchFamily="66" charset="0"/>
                        <a:cs typeface="Comic Sans MS"/>
                      </a:endParaRPr>
                    </a:p>
                  </a:txBody>
                  <a:tcPr/>
                </a:tc>
                <a:tc hMerge="1">
                  <a:txBody>
                    <a:bodyPr/>
                    <a:lstStyle/>
                    <a:p>
                      <a:pPr algn="ctr"/>
                      <a:endParaRPr lang="en-US" sz="3200" b="1" dirty="0">
                        <a:latin typeface="Comic Sans MS" panose="030F0702030302020204" pitchFamily="66" charset="0"/>
                        <a:cs typeface="Comic Sans MS"/>
                      </a:endParaRPr>
                    </a:p>
                  </a:txBody>
                  <a:tcPr anchor="ctr"/>
                </a:tc>
              </a:tr>
              <a:tr h="1638965">
                <a:tc>
                  <a:txBody>
                    <a:bodyPr/>
                    <a:lstStyle/>
                    <a:p>
                      <a:pPr marL="0" lvl="0" indent="0" algn="ctr">
                        <a:spcAft>
                          <a:spcPts val="0"/>
                        </a:spcAft>
                        <a:buFont typeface="Symbol"/>
                        <a:buNone/>
                      </a:pPr>
                      <a:r>
                        <a:rPr lang="en-GB" sz="3200" b="1" dirty="0" smtClean="0">
                          <a:solidFill>
                            <a:schemeClr val="bg1"/>
                          </a:solidFill>
                          <a:effectLst/>
                          <a:latin typeface="Comic Sans MS" panose="030F0702030302020204" pitchFamily="66" charset="0"/>
                          <a:ea typeface="ＭＳ 明朝"/>
                          <a:cs typeface="Comic Sans MS"/>
                        </a:rPr>
                        <a:t>Identity</a:t>
                      </a:r>
                      <a:endParaRPr lang="en-GB" sz="3200" b="1" dirty="0">
                        <a:solidFill>
                          <a:schemeClr val="bg1"/>
                        </a:solidFill>
                        <a:effectLst/>
                        <a:latin typeface="Comic Sans MS" panose="030F0702030302020204" pitchFamily="66" charset="0"/>
                        <a:ea typeface="ＭＳ 明朝"/>
                        <a:cs typeface="Comic Sans MS"/>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b="1" dirty="0" smtClean="0">
                          <a:solidFill>
                            <a:schemeClr val="bg1"/>
                          </a:solidFill>
                          <a:latin typeface="Comic Sans MS" panose="030F0702030302020204" pitchFamily="66" charset="0"/>
                        </a:rPr>
                        <a:t>Disability</a:t>
                      </a: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r>
                        <a:rPr lang="en-GB" sz="3200" b="1" dirty="0" smtClean="0">
                          <a:solidFill>
                            <a:schemeClr val="bg1"/>
                          </a:solidFill>
                          <a:latin typeface="Comic Sans MS" panose="030F0702030302020204" pitchFamily="66" charset="0"/>
                        </a:rPr>
                        <a:t>Age</a:t>
                      </a:r>
                      <a:endParaRPr lang="en-GB" sz="3200" b="1" dirty="0">
                        <a:solidFill>
                          <a:schemeClr val="bg1"/>
                        </a:solidFill>
                        <a:latin typeface="Comic Sans MS" panose="030F0702030302020204" pitchFamily="66" charset="0"/>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722908">
                <a:tc>
                  <a:txBody>
                    <a:bodyPr/>
                    <a:lstStyle/>
                    <a:p>
                      <a:pPr algn="ctr"/>
                      <a:r>
                        <a:rPr lang="en-US" sz="3200" b="1" dirty="0" smtClean="0">
                          <a:solidFill>
                            <a:schemeClr val="bg1"/>
                          </a:solidFill>
                          <a:latin typeface="Comic Sans MS" panose="030F0702030302020204" pitchFamily="66" charset="0"/>
                          <a:cs typeface="Comic Sans MS"/>
                        </a:rPr>
                        <a:t>Sexuality</a:t>
                      </a:r>
                      <a:endParaRPr lang="en-US" sz="3200" b="1" dirty="0">
                        <a:solidFill>
                          <a:schemeClr val="bg1"/>
                        </a:solidFill>
                        <a:latin typeface="Comic Sans MS" panose="030F0702030302020204" pitchFamily="66" charset="0"/>
                        <a:cs typeface="Comic Sans MS"/>
                      </a:endParaRPr>
                    </a:p>
                  </a:txBody>
                  <a:tcPr marL="68580" marR="68580" marT="60960" marB="6096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lvl="0" indent="0" algn="ctr">
                        <a:spcAft>
                          <a:spcPts val="0"/>
                        </a:spcAft>
                        <a:buFont typeface="Symbol"/>
                        <a:buNone/>
                      </a:pPr>
                      <a:r>
                        <a:rPr lang="en-GB" sz="3200" b="1" dirty="0" smtClean="0">
                          <a:solidFill>
                            <a:schemeClr val="bg1"/>
                          </a:solidFill>
                          <a:effectLst/>
                          <a:latin typeface="Comic Sans MS" panose="030F0702030302020204" pitchFamily="66" charset="0"/>
                          <a:ea typeface="MS Mincho"/>
                          <a:cs typeface="Times New Roman"/>
                        </a:rPr>
                        <a:t>Gender</a:t>
                      </a:r>
                      <a:endParaRPr lang="en-GB" sz="3200" b="1" dirty="0">
                        <a:solidFill>
                          <a:schemeClr val="bg1"/>
                        </a:solidFill>
                        <a:effectLst/>
                        <a:latin typeface="Comic Sans MS" panose="030F0702030302020204" pitchFamily="66" charset="0"/>
                        <a:ea typeface="MS Mincho"/>
                        <a:cs typeface="Times New Roman"/>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0" lvl="0" indent="0" algn="ctr">
                        <a:spcAft>
                          <a:spcPts val="0"/>
                        </a:spcAft>
                        <a:buFont typeface="Symbol"/>
                        <a:buNone/>
                      </a:pPr>
                      <a:r>
                        <a:rPr lang="en-GB" sz="3200" b="1" dirty="0" smtClean="0">
                          <a:solidFill>
                            <a:schemeClr val="bg1"/>
                          </a:solidFill>
                          <a:effectLst/>
                          <a:latin typeface="Comic Sans MS" panose="030F0702030302020204" pitchFamily="66" charset="0"/>
                          <a:ea typeface="MS Mincho"/>
                          <a:cs typeface="Times New Roman"/>
                        </a:rPr>
                        <a:t>Nationality</a:t>
                      </a:r>
                      <a:endParaRPr lang="en-GB" sz="3200" b="1" dirty="0">
                        <a:solidFill>
                          <a:schemeClr val="bg1"/>
                        </a:solidFill>
                        <a:effectLst/>
                        <a:latin typeface="Comic Sans MS" panose="030F0702030302020204" pitchFamily="66" charset="0"/>
                        <a:ea typeface="MS Mincho"/>
                        <a:cs typeface="Times New Roman"/>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2013343">
                <a:tc>
                  <a:txBody>
                    <a:bodyPr/>
                    <a:lstStyle/>
                    <a:p>
                      <a:pPr algn="ctr"/>
                      <a:r>
                        <a:rPr lang="en-US" sz="3200" b="1" dirty="0" smtClean="0">
                          <a:solidFill>
                            <a:schemeClr val="bg1"/>
                          </a:solidFill>
                          <a:latin typeface="Comic Sans MS" panose="030F0702030302020204" pitchFamily="66" charset="0"/>
                          <a:cs typeface="Comic Sans MS"/>
                        </a:rPr>
                        <a:t>Ethnicity </a:t>
                      </a:r>
                      <a:endParaRPr lang="en-US" sz="3200" b="1" dirty="0">
                        <a:solidFill>
                          <a:schemeClr val="bg1"/>
                        </a:solidFill>
                        <a:latin typeface="Comic Sans MS" panose="030F0702030302020204" pitchFamily="66" charset="0"/>
                        <a:cs typeface="Comic Sans MS"/>
                      </a:endParaRPr>
                    </a:p>
                  </a:txBody>
                  <a:tcPr marL="68580" marR="68580" marT="60960" marB="6096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r>
                        <a:rPr lang="en-GB" sz="3200" b="1" dirty="0" smtClean="0">
                          <a:solidFill>
                            <a:schemeClr val="bg1"/>
                          </a:solidFill>
                          <a:latin typeface="Comic Sans MS" panose="030F0702030302020204" pitchFamily="66" charset="0"/>
                        </a:rPr>
                        <a:t>Master </a:t>
                      </a:r>
                    </a:p>
                    <a:p>
                      <a:pPr algn="ctr"/>
                      <a:r>
                        <a:rPr lang="en-GB" sz="3200" b="1" dirty="0" smtClean="0">
                          <a:solidFill>
                            <a:schemeClr val="bg1"/>
                          </a:solidFill>
                          <a:latin typeface="Comic Sans MS" panose="030F0702030302020204" pitchFamily="66" charset="0"/>
                        </a:rPr>
                        <a:t>Status</a:t>
                      </a:r>
                      <a:endParaRPr lang="en-GB" sz="3200" b="1" dirty="0">
                        <a:solidFill>
                          <a:schemeClr val="bg1"/>
                        </a:solidFill>
                        <a:latin typeface="Comic Sans MS" panose="030F0702030302020204" pitchFamily="66" charset="0"/>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r>
                        <a:rPr lang="en-GB" sz="3200" b="1" dirty="0" smtClean="0">
                          <a:solidFill>
                            <a:schemeClr val="bg1"/>
                          </a:solidFill>
                          <a:latin typeface="Comic Sans MS" panose="030F0702030302020204" pitchFamily="66" charset="0"/>
                        </a:rPr>
                        <a:t>Sex</a:t>
                      </a:r>
                      <a:endParaRPr lang="en-GB" sz="3200" b="1" dirty="0">
                        <a:solidFill>
                          <a:schemeClr val="bg1"/>
                        </a:solidFill>
                        <a:latin typeface="Comic Sans MS" panose="030F0702030302020204" pitchFamily="66" charset="0"/>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911116">
                <a:tc gridSpan="3">
                  <a:txBody>
                    <a:bodyPr/>
                    <a:lstStyle/>
                    <a:p>
                      <a:pPr algn="ctr"/>
                      <a:r>
                        <a:rPr lang="en-US" sz="3200" b="1" dirty="0" smtClean="0">
                          <a:solidFill>
                            <a:schemeClr val="bg1"/>
                          </a:solidFill>
                          <a:latin typeface="Comic Sans MS" panose="030F0702030302020204" pitchFamily="66" charset="0"/>
                          <a:cs typeface="Comic Sans MS"/>
                        </a:rPr>
                        <a:t>Hegemonic Gender Identity </a:t>
                      </a:r>
                      <a:endParaRPr lang="en-US" sz="3200" b="1" dirty="0">
                        <a:solidFill>
                          <a:schemeClr val="bg1"/>
                        </a:solidFill>
                        <a:latin typeface="Comic Sans MS" panose="030F0702030302020204" pitchFamily="66" charset="0"/>
                        <a:cs typeface="Comic Sans MS"/>
                      </a:endParaRPr>
                    </a:p>
                  </a:txBody>
                  <a:tcPr marL="68580" marR="68580" marT="60960" marB="6096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hMerge="1">
                  <a:txBody>
                    <a:bodyPr/>
                    <a:lstStyle/>
                    <a:p>
                      <a:pPr algn="ctr"/>
                      <a:endParaRPr lang="en-GB" sz="2400" b="1" dirty="0">
                        <a:solidFill>
                          <a:schemeClr val="bg1"/>
                        </a:solidFill>
                        <a:latin typeface="Comic Sans MS" panose="030F0702030302020204" pitchFamily="66" charset="0"/>
                      </a:endParaRPr>
                    </a:p>
                  </a:txBody>
                  <a:tcPr marL="114300" marR="11430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hMerge="1">
                  <a:txBody>
                    <a:bodyPr/>
                    <a:lstStyle/>
                    <a:p>
                      <a:pPr algn="ctr"/>
                      <a:endParaRPr lang="en-GB" sz="2400" b="1" dirty="0">
                        <a:solidFill>
                          <a:schemeClr val="bg1"/>
                        </a:solidFill>
                        <a:latin typeface="Comic Sans MS" panose="030F0702030302020204" pitchFamily="66" charset="0"/>
                      </a:endParaRPr>
                    </a:p>
                  </a:txBody>
                  <a:tcPr marL="114300" marR="114300"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363887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175" y="304801"/>
            <a:ext cx="6343650" cy="584775"/>
          </a:xfrm>
          <a:prstGeom prst="rect">
            <a:avLst/>
          </a:prstGeom>
          <a:noFill/>
        </p:spPr>
        <p:txBody>
          <a:bodyPr wrap="square" rtlCol="0">
            <a:spAutoFit/>
          </a:bodyPr>
          <a:lstStyle/>
          <a:p>
            <a:pPr algn="ctr" defTabSz="457200"/>
            <a:r>
              <a:rPr lang="en-GB" sz="3200" b="1" dirty="0" smtClean="0">
                <a:solidFill>
                  <a:prstClr val="white"/>
                </a:solidFill>
                <a:latin typeface="Comic Sans MS" panose="030F0702030302020204" pitchFamily="66" charset="0"/>
              </a:rPr>
              <a:t>Key questions for gender</a:t>
            </a:r>
            <a:endParaRPr lang="en-GB" sz="3200" b="1" dirty="0">
              <a:solidFill>
                <a:prstClr val="white"/>
              </a:solidFill>
              <a:latin typeface="Comic Sans MS" panose="030F0702030302020204" pitchFamily="66" charset="0"/>
            </a:endParaRPr>
          </a:p>
        </p:txBody>
      </p:sp>
      <p:sp>
        <p:nvSpPr>
          <p:cNvPr id="6" name="TextBox 5"/>
          <p:cNvSpPr txBox="1"/>
          <p:nvPr/>
        </p:nvSpPr>
        <p:spPr>
          <a:xfrm>
            <a:off x="473199" y="962308"/>
            <a:ext cx="6052145" cy="7571303"/>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lgn="ctr" defTabSz="457200">
              <a:buAutoNum type="arabicPeriod"/>
            </a:pPr>
            <a:r>
              <a:rPr lang="en-GB" b="1" i="1" dirty="0" smtClean="0">
                <a:solidFill>
                  <a:prstClr val="white"/>
                </a:solidFill>
                <a:latin typeface="Comic Sans MS" panose="030F0702030302020204" pitchFamily="66" charset="0"/>
              </a:rPr>
              <a:t>How do we define gender?</a:t>
            </a: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r>
              <a:rPr lang="en-GB" b="1" i="1" dirty="0" smtClean="0">
                <a:solidFill>
                  <a:prstClr val="white"/>
                </a:solidFill>
                <a:latin typeface="Comic Sans MS" panose="030F0702030302020204" pitchFamily="66" charset="0"/>
              </a:rPr>
              <a:t>How is gender a social construct?</a:t>
            </a: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r>
              <a:rPr lang="en-GB" b="1" i="1" dirty="0" smtClean="0">
                <a:solidFill>
                  <a:prstClr val="white"/>
                </a:solidFill>
                <a:latin typeface="Comic Sans MS" panose="030F0702030302020204" pitchFamily="66" charset="0"/>
              </a:rPr>
              <a:t>How has femininity changed?</a:t>
            </a: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r>
              <a:rPr lang="en-GB" b="1" i="1" dirty="0" smtClean="0">
                <a:solidFill>
                  <a:prstClr val="white"/>
                </a:solidFill>
                <a:latin typeface="Comic Sans MS" panose="030F0702030302020204" pitchFamily="66" charset="0"/>
              </a:rPr>
              <a:t>How has masculinity changed?</a:t>
            </a: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r>
              <a:rPr lang="en-GB" b="1" i="1" dirty="0" smtClean="0">
                <a:solidFill>
                  <a:prstClr val="white"/>
                </a:solidFill>
                <a:latin typeface="Comic Sans MS" panose="030F0702030302020204" pitchFamily="66" charset="0"/>
              </a:rPr>
              <a:t>Is masculinity in crisis?</a:t>
            </a:r>
          </a:p>
          <a:p>
            <a:pPr marL="342900" indent="-342900" algn="ctr" defTabSz="457200">
              <a:buAutoNum type="arabicPeriod"/>
            </a:pPr>
            <a:endParaRPr lang="en-GB" b="1" i="1" dirty="0">
              <a:solidFill>
                <a:prstClr val="white"/>
              </a:solidFill>
              <a:latin typeface="Comic Sans MS" panose="030F0702030302020204" pitchFamily="66" charset="0"/>
            </a:endParaRPr>
          </a:p>
          <a:p>
            <a:pPr marL="342900" indent="-342900" algn="ctr" defTabSz="457200">
              <a:buAutoNum type="arabicPeriod"/>
            </a:pPr>
            <a:endParaRPr lang="en-GB" b="1" i="1" dirty="0" smtClean="0">
              <a:solidFill>
                <a:prstClr val="white"/>
              </a:solidFill>
              <a:latin typeface="Comic Sans MS" panose="030F0702030302020204" pitchFamily="66" charset="0"/>
            </a:endParaRPr>
          </a:p>
          <a:p>
            <a:pPr marL="342900" indent="-342900" algn="ctr" defTabSz="457200">
              <a:buAutoNum type="arabicPeriod"/>
            </a:pPr>
            <a:endParaRPr lang="en-GB" b="1" i="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1003991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66355316"/>
              </p:ext>
            </p:extLst>
          </p:nvPr>
        </p:nvGraphicFramePr>
        <p:xfrm>
          <a:off x="100013" y="889577"/>
          <a:ext cx="6665866" cy="8008763"/>
        </p:xfrm>
        <a:graphic>
          <a:graphicData uri="http://schemas.openxmlformats.org/drawingml/2006/table">
            <a:tbl>
              <a:tblPr firstRow="1" firstCol="1" bandRow="1"/>
              <a:tblGrid>
                <a:gridCol w="3332933"/>
                <a:gridCol w="3332933"/>
              </a:tblGrid>
              <a:tr h="443099">
                <a:tc>
                  <a:txBody>
                    <a:bodyPr/>
                    <a:lstStyle/>
                    <a:p>
                      <a:pPr marL="457200" algn="ctr">
                        <a:lnSpc>
                          <a:spcPct val="115000"/>
                        </a:lnSpc>
                        <a:spcAft>
                          <a:spcPts val="0"/>
                        </a:spcAft>
                      </a:pPr>
                      <a:r>
                        <a:rPr lang="en-GB" sz="1400" b="1" dirty="0">
                          <a:solidFill>
                            <a:schemeClr val="bg1"/>
                          </a:solidFill>
                          <a:effectLst/>
                          <a:latin typeface="Comic Sans MS" panose="030F0702030302020204" pitchFamily="66" charset="0"/>
                        </a:rPr>
                        <a:t>Gender is Not Important</a:t>
                      </a:r>
                      <a:endParaRPr lang="en-GB" sz="14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algn="ctr">
                        <a:lnSpc>
                          <a:spcPct val="115000"/>
                        </a:lnSpc>
                        <a:spcAft>
                          <a:spcPts val="0"/>
                        </a:spcAft>
                      </a:pPr>
                      <a:r>
                        <a:rPr lang="en-GB" sz="1400" b="1" dirty="0">
                          <a:solidFill>
                            <a:schemeClr val="bg1"/>
                          </a:solidFill>
                          <a:effectLst/>
                          <a:latin typeface="Comic Sans MS" panose="030F0702030302020204" pitchFamily="66" charset="0"/>
                        </a:rPr>
                        <a:t>Gender is Important</a:t>
                      </a:r>
                      <a:endParaRPr lang="en-GB" sz="14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3006395">
                <a:tc>
                  <a:txBody>
                    <a:bodyPr/>
                    <a:lstStyle/>
                    <a:p>
                      <a:pPr marL="457200" algn="ctr">
                        <a:lnSpc>
                          <a:spcPct val="115000"/>
                        </a:lnSpc>
                        <a:spcAft>
                          <a:spcPts val="0"/>
                        </a:spcAft>
                      </a:pPr>
                      <a:r>
                        <a:rPr lang="en-GB" sz="1400" b="1" dirty="0">
                          <a:solidFill>
                            <a:schemeClr val="bg1"/>
                          </a:solidFill>
                          <a:effectLst/>
                          <a:latin typeface="Comic Sans MS" panose="030F0702030302020204" pitchFamily="66" charset="0"/>
                        </a:rPr>
                        <a:t>Postmodernism rejects the idea that gender (as well as other social characteristics) </a:t>
                      </a:r>
                      <a:r>
                        <a:rPr lang="en-GB" sz="1400" b="1" dirty="0" smtClean="0">
                          <a:solidFill>
                            <a:schemeClr val="bg1"/>
                          </a:solidFill>
                          <a:effectLst/>
                          <a:latin typeface="Comic Sans MS" panose="030F0702030302020204" pitchFamily="66" charset="0"/>
                        </a:rPr>
                        <a:t>are</a:t>
                      </a:r>
                      <a:r>
                        <a:rPr lang="en-GB" sz="1400" b="1" baseline="0" dirty="0" smtClean="0">
                          <a:solidFill>
                            <a:schemeClr val="bg1"/>
                          </a:solidFill>
                          <a:effectLst/>
                          <a:latin typeface="Comic Sans MS" panose="030F0702030302020204" pitchFamily="66" charset="0"/>
                        </a:rPr>
                        <a:t> still </a:t>
                      </a:r>
                      <a:r>
                        <a:rPr lang="en-GB" sz="1400" b="1" dirty="0" smtClean="0">
                          <a:solidFill>
                            <a:schemeClr val="bg1"/>
                          </a:solidFill>
                          <a:effectLst/>
                          <a:latin typeface="Comic Sans MS" panose="030F0702030302020204" pitchFamily="66" charset="0"/>
                        </a:rPr>
                        <a:t>significant </a:t>
                      </a:r>
                      <a:r>
                        <a:rPr lang="en-GB" sz="1400" b="1" dirty="0">
                          <a:solidFill>
                            <a:schemeClr val="bg1"/>
                          </a:solidFill>
                          <a:effectLst/>
                          <a:latin typeface="Comic Sans MS" panose="030F0702030302020204" pitchFamily="66" charset="0"/>
                        </a:rPr>
                        <a:t>in the formation of identity. </a:t>
                      </a:r>
                      <a:r>
                        <a:rPr lang="en-GB" sz="1400" b="1" baseline="0" dirty="0" smtClean="0">
                          <a:solidFill>
                            <a:schemeClr val="bg1"/>
                          </a:solidFill>
                          <a:effectLst/>
                          <a:latin typeface="Comic Sans MS" panose="030F0702030302020204" pitchFamily="66" charset="0"/>
                        </a:rPr>
                        <a:t> </a:t>
                      </a:r>
                      <a:r>
                        <a:rPr lang="en-GB" sz="1400" b="1" dirty="0" smtClean="0">
                          <a:solidFill>
                            <a:schemeClr val="bg1"/>
                          </a:solidFill>
                          <a:effectLst/>
                          <a:latin typeface="Comic Sans MS" panose="030F0702030302020204" pitchFamily="66" charset="0"/>
                        </a:rPr>
                        <a:t>The </a:t>
                      </a:r>
                      <a:r>
                        <a:rPr lang="en-GB" sz="1400" b="1" dirty="0">
                          <a:solidFill>
                            <a:schemeClr val="bg1"/>
                          </a:solidFill>
                          <a:effectLst/>
                          <a:latin typeface="Comic Sans MS" panose="030F0702030302020204" pitchFamily="66" charset="0"/>
                        </a:rPr>
                        <a:t>Postmodernist Lyotard (1984) argues metanarratives e.g. sociological theories or class, gender, ethnicity etc. can no longer explain the identities people adopt. </a:t>
                      </a:r>
                      <a:endParaRPr lang="en-GB" sz="14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rowSpan="2">
                  <a:txBody>
                    <a:bodyPr/>
                    <a:lstStyle/>
                    <a:p>
                      <a:pPr marL="457200" algn="ctr">
                        <a:lnSpc>
                          <a:spcPct val="115000"/>
                        </a:lnSpc>
                        <a:spcAft>
                          <a:spcPts val="0"/>
                        </a:spcAft>
                      </a:pPr>
                      <a:r>
                        <a:rPr lang="en-GB" sz="1400" b="1" dirty="0">
                          <a:solidFill>
                            <a:schemeClr val="bg1"/>
                          </a:solidFill>
                          <a:effectLst/>
                          <a:latin typeface="Comic Sans MS" panose="030F0702030302020204" pitchFamily="66" charset="0"/>
                        </a:rPr>
                        <a:t>The changes in hegemonic gender identities have been exaggerated, although there has been some mild improvement we shouldn’t get ahead of ourselves.  For example, women are still more likely to undertake most of the housework and get paid less in employment. Furthermore, it is predominantly women/girls who are concerned with the inadequacy of their appearance and failure to ‘live up’ to female stereotypes e.g. celebrity role models. </a:t>
                      </a:r>
                      <a:endParaRPr lang="en-GB" sz="14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895120">
                <a:tc>
                  <a:txBody>
                    <a:bodyPr/>
                    <a:lstStyle/>
                    <a:p>
                      <a:pPr marL="457200" algn="ctr">
                        <a:lnSpc>
                          <a:spcPct val="115000"/>
                        </a:lnSpc>
                        <a:spcAft>
                          <a:spcPts val="0"/>
                        </a:spcAft>
                      </a:pPr>
                      <a:r>
                        <a:rPr lang="en-GB" sz="1400" b="1" dirty="0">
                          <a:solidFill>
                            <a:schemeClr val="bg1"/>
                          </a:solidFill>
                          <a:effectLst/>
                          <a:latin typeface="Comic Sans MS" panose="030F0702030302020204" pitchFamily="66" charset="0"/>
                        </a:rPr>
                        <a:t>Postmodernists Rojek (1995) and Roberts (1986) argue that identities are now fluid and subject to constant change e.g. through the use of pursuit of leisure activities.</a:t>
                      </a:r>
                      <a:endParaRPr lang="en-GB" sz="14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vMerge="1">
                  <a:txBody>
                    <a:bodyPr/>
                    <a:lstStyle/>
                    <a:p>
                      <a:endParaRPr lang="en-GB"/>
                    </a:p>
                  </a:txBody>
                  <a:tcPr/>
                </a:tc>
              </a:tr>
              <a:tr h="2664149">
                <a:tc>
                  <a:txBody>
                    <a:bodyPr/>
                    <a:lstStyle/>
                    <a:p>
                      <a:pPr marL="457200" algn="ctr">
                        <a:lnSpc>
                          <a:spcPct val="115000"/>
                        </a:lnSpc>
                        <a:spcAft>
                          <a:spcPts val="0"/>
                        </a:spcAft>
                      </a:pPr>
                      <a:r>
                        <a:rPr lang="en-GB" sz="1400" b="1" dirty="0">
                          <a:solidFill>
                            <a:schemeClr val="bg1"/>
                          </a:solidFill>
                          <a:effectLst/>
                          <a:latin typeface="Comic Sans MS" panose="030F0702030302020204" pitchFamily="66" charset="0"/>
                        </a:rPr>
                        <a:t>No longer simply ‘male’ and ‘female’ Wilkinson (1997) argues there is a growing convergence/coming together of masculine and feminine identities. Young people today want to ‘flirt’ with both ‘male’ and ‘female’ to and choose and express their own individuality. </a:t>
                      </a:r>
                      <a:endParaRPr lang="en-GB" sz="14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algn="ctr">
                        <a:lnSpc>
                          <a:spcPct val="115000"/>
                        </a:lnSpc>
                        <a:spcAft>
                          <a:spcPts val="0"/>
                        </a:spcAft>
                      </a:pPr>
                      <a:r>
                        <a:rPr lang="en-GB" sz="3600" b="1" u="none" strike="noStrike" dirty="0">
                          <a:solidFill>
                            <a:schemeClr val="bg1"/>
                          </a:solidFill>
                          <a:effectLst/>
                          <a:latin typeface="Comic Sans MS" panose="030F0702030302020204" pitchFamily="66" charset="0"/>
                        </a:rPr>
                        <a:t> </a:t>
                      </a:r>
                      <a:r>
                        <a:rPr lang="en-GB" sz="2800" b="1" u="none" strike="noStrike" dirty="0" smtClean="0">
                          <a:solidFill>
                            <a:schemeClr val="bg1"/>
                          </a:solidFill>
                          <a:effectLst/>
                          <a:latin typeface="Comic Sans MS" panose="030F0702030302020204" pitchFamily="66" charset="0"/>
                        </a:rPr>
                        <a:t>Can you</a:t>
                      </a:r>
                      <a:r>
                        <a:rPr lang="en-GB" sz="2800" b="1" u="none" strike="noStrike" baseline="0" dirty="0" smtClean="0">
                          <a:solidFill>
                            <a:schemeClr val="bg1"/>
                          </a:solidFill>
                          <a:effectLst/>
                          <a:latin typeface="Comic Sans MS" panose="030F0702030302020204" pitchFamily="66" charset="0"/>
                        </a:rPr>
                        <a:t> think of other examples?</a:t>
                      </a:r>
                      <a:endParaRPr lang="en-GB" sz="28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257175" y="304801"/>
            <a:ext cx="6343650" cy="584775"/>
          </a:xfrm>
          <a:prstGeom prst="rect">
            <a:avLst/>
          </a:prstGeom>
          <a:noFill/>
        </p:spPr>
        <p:txBody>
          <a:bodyPr wrap="square" rtlCol="0">
            <a:spAutoFit/>
          </a:bodyPr>
          <a:lstStyle/>
          <a:p>
            <a:pPr algn="ctr" defTabSz="457200"/>
            <a:r>
              <a:rPr lang="en-GB" sz="3200" b="1" dirty="0">
                <a:solidFill>
                  <a:prstClr val="white"/>
                </a:solidFill>
                <a:latin typeface="Comic Sans MS" panose="030F0702030302020204" pitchFamily="66" charset="0"/>
              </a:rPr>
              <a:t>Is Gender </a:t>
            </a:r>
            <a:r>
              <a:rPr lang="en-GB" sz="3200" b="1" dirty="0">
                <a:solidFill>
                  <a:prstClr val="white"/>
                </a:solidFill>
                <a:latin typeface="Comic Sans MS" panose="030F0702030302020204" pitchFamily="66" charset="0"/>
              </a:rPr>
              <a:t>S</a:t>
            </a:r>
            <a:r>
              <a:rPr lang="en-GB" sz="3200" b="1" dirty="0">
                <a:solidFill>
                  <a:prstClr val="white"/>
                </a:solidFill>
                <a:latin typeface="Comic Sans MS" panose="030F0702030302020204" pitchFamily="66" charset="0"/>
              </a:rPr>
              <a:t>till </a:t>
            </a:r>
            <a:r>
              <a:rPr lang="en-GB" sz="3200" b="1" dirty="0">
                <a:solidFill>
                  <a:prstClr val="white"/>
                </a:solidFill>
                <a:latin typeface="Comic Sans MS" panose="030F0702030302020204" pitchFamily="66" charset="0"/>
              </a:rPr>
              <a:t>I</a:t>
            </a:r>
            <a:r>
              <a:rPr lang="en-GB" sz="3200" b="1" dirty="0">
                <a:solidFill>
                  <a:prstClr val="white"/>
                </a:solidFill>
                <a:latin typeface="Comic Sans MS" panose="030F0702030302020204" pitchFamily="66" charset="0"/>
              </a:rPr>
              <a:t>mportant?</a:t>
            </a:r>
            <a:endParaRPr lang="en-GB" sz="3200" b="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2456676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163009"/>
            <a:ext cx="6475691" cy="1015663"/>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dirty="0">
                <a:solidFill>
                  <a:prstClr val="white"/>
                </a:solidFill>
                <a:latin typeface="Comic Sans MS" panose="030F0702030302020204" pitchFamily="66" charset="0"/>
              </a:rPr>
              <a:t>Ethnicity: </a:t>
            </a:r>
            <a:r>
              <a:rPr lang="en-GB" sz="2000" b="1" dirty="0">
                <a:solidFill>
                  <a:prstClr val="white"/>
                </a:solidFill>
                <a:latin typeface="Comic Sans MS" panose="030F0702030302020204" pitchFamily="66" charset="0"/>
              </a:rPr>
              <a:t>a shared culture of a social group which gives its members a common identity, making them different from other social groups e.g. </a:t>
            </a:r>
            <a:r>
              <a:rPr lang="en-GB" sz="2000" b="1" dirty="0">
                <a:solidFill>
                  <a:prstClr val="white"/>
                </a:solidFill>
                <a:latin typeface="Comic Sans MS" panose="030F0702030302020204" pitchFamily="66" charset="0"/>
              </a:rPr>
              <a:t>language. </a:t>
            </a:r>
          </a:p>
        </p:txBody>
      </p:sp>
      <p:sp>
        <p:nvSpPr>
          <p:cNvPr id="6" name="TextBox 5"/>
          <p:cNvSpPr txBox="1"/>
          <p:nvPr/>
        </p:nvSpPr>
        <p:spPr>
          <a:xfrm>
            <a:off x="108001" y="1683919"/>
            <a:ext cx="1560438" cy="6186309"/>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i="1" dirty="0">
                <a:solidFill>
                  <a:prstClr val="white"/>
                </a:solidFill>
                <a:latin typeface="Comic Sans MS" panose="030F0702030302020204" pitchFamily="66" charset="0"/>
              </a:rPr>
              <a:t>Sources for an Ethnic Identity </a:t>
            </a:r>
          </a:p>
          <a:p>
            <a:pPr algn="ctr" defTabSz="457200"/>
            <a:endParaRPr lang="en-GB"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b="1" i="1" dirty="0">
                <a:solidFill>
                  <a:prstClr val="white"/>
                </a:solidFill>
                <a:latin typeface="Comic Sans MS" panose="030F0702030302020204" pitchFamily="66" charset="0"/>
              </a:rPr>
              <a:t>l</a:t>
            </a:r>
            <a:r>
              <a:rPr lang="en-GB" b="1" i="1" dirty="0">
                <a:solidFill>
                  <a:prstClr val="white"/>
                </a:solidFill>
                <a:latin typeface="Comic Sans MS" panose="030F0702030302020204" pitchFamily="66" charset="0"/>
              </a:rPr>
              <a:t>anguage. </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 </a:t>
            </a:r>
            <a:r>
              <a:rPr lang="en-GB" b="1" i="1" dirty="0">
                <a:solidFill>
                  <a:prstClr val="white"/>
                </a:solidFill>
                <a:latin typeface="Comic Sans MS" panose="030F0702030302020204" pitchFamily="66" charset="0"/>
              </a:rPr>
              <a:t>religion.</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 geographical </a:t>
            </a:r>
            <a:r>
              <a:rPr lang="en-GB" b="1" i="1" dirty="0">
                <a:solidFill>
                  <a:prstClr val="white"/>
                </a:solidFill>
                <a:latin typeface="Comic Sans MS" panose="030F0702030302020204" pitchFamily="66" charset="0"/>
              </a:rPr>
              <a:t>origins.</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 traditions and cultural </a:t>
            </a:r>
            <a:r>
              <a:rPr lang="en-GB" b="1" i="1" dirty="0">
                <a:solidFill>
                  <a:prstClr val="white"/>
                </a:solidFill>
                <a:latin typeface="Comic Sans MS" panose="030F0702030302020204" pitchFamily="66" charset="0"/>
              </a:rPr>
              <a:t>practices. </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 reaction to racism or </a:t>
            </a:r>
            <a:r>
              <a:rPr lang="en-GB" b="1" i="1" dirty="0">
                <a:solidFill>
                  <a:prstClr val="white"/>
                </a:solidFill>
                <a:latin typeface="Comic Sans MS" panose="030F0702030302020204" pitchFamily="66" charset="0"/>
              </a:rPr>
              <a:t>discrimination.</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 history. </a:t>
            </a:r>
          </a:p>
        </p:txBody>
      </p:sp>
      <p:sp>
        <p:nvSpPr>
          <p:cNvPr id="7" name="TextBox 6"/>
          <p:cNvSpPr txBox="1"/>
          <p:nvPr/>
        </p:nvSpPr>
        <p:spPr>
          <a:xfrm>
            <a:off x="1801504" y="1331640"/>
            <a:ext cx="4812896" cy="7571303"/>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i="1" dirty="0">
                <a:solidFill>
                  <a:prstClr val="white"/>
                </a:solidFill>
                <a:latin typeface="Comic Sans MS" panose="030F0702030302020204" pitchFamily="66" charset="0"/>
              </a:rPr>
              <a:t>White: White British face very little discrimination &amp; society at large and the agencies of socialisation favour the ‘white British.’  However, other ‘whites’ face discrimination e.g. White Romanian, White Polish etc. Why? </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Black: Too simplistic to say ‘Black’ this is homogenising the ethnicity. Many different ‘Black’ e.g. African Caribbean, African American, African British etc. However, </a:t>
            </a:r>
            <a:r>
              <a:rPr lang="en-GB" b="1" dirty="0">
                <a:solidFill>
                  <a:prstClr val="white"/>
                </a:solidFill>
                <a:latin typeface="Comic Sans MS" panose="030F0702030302020204" pitchFamily="66" charset="0"/>
              </a:rPr>
              <a:t>(Gilroy, 1993</a:t>
            </a:r>
            <a:r>
              <a:rPr lang="en-GB" b="1" dirty="0">
                <a:solidFill>
                  <a:prstClr val="white"/>
                </a:solidFill>
                <a:latin typeface="Comic Sans MS" panose="030F0702030302020204" pitchFamily="66" charset="0"/>
              </a:rPr>
              <a:t>) suggests </a:t>
            </a:r>
            <a:r>
              <a:rPr lang="en-GB" b="1" dirty="0">
                <a:solidFill>
                  <a:prstClr val="white"/>
                </a:solidFill>
                <a:latin typeface="Comic Sans MS" panose="030F0702030302020204" pitchFamily="66" charset="0"/>
              </a:rPr>
              <a:t>there is what he argues a </a:t>
            </a:r>
            <a:r>
              <a:rPr lang="en-GB" b="1" u="sng" dirty="0">
                <a:solidFill>
                  <a:prstClr val="white"/>
                </a:solidFill>
                <a:latin typeface="Comic Sans MS" panose="030F0702030302020204" pitchFamily="66" charset="0"/>
              </a:rPr>
              <a:t>shared historical experience </a:t>
            </a:r>
            <a:r>
              <a:rPr lang="en-GB" b="1" dirty="0">
                <a:solidFill>
                  <a:prstClr val="white"/>
                </a:solidFill>
                <a:latin typeface="Comic Sans MS" panose="030F0702030302020204" pitchFamily="66" charset="0"/>
              </a:rPr>
              <a:t>of ‘black </a:t>
            </a:r>
            <a:r>
              <a:rPr lang="en-GB" b="1" dirty="0">
                <a:solidFill>
                  <a:prstClr val="white"/>
                </a:solidFill>
                <a:latin typeface="Comic Sans MS" panose="030F0702030302020204" pitchFamily="66" charset="0"/>
              </a:rPr>
              <a:t>people.’</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Asian: Again, too </a:t>
            </a:r>
            <a:r>
              <a:rPr lang="en-GB" b="1" i="1" dirty="0">
                <a:solidFill>
                  <a:prstClr val="white"/>
                </a:solidFill>
                <a:latin typeface="Comic Sans MS" panose="030F0702030302020204" pitchFamily="66" charset="0"/>
              </a:rPr>
              <a:t>simplistic to say </a:t>
            </a:r>
            <a:r>
              <a:rPr lang="en-GB" b="1" i="1" dirty="0">
                <a:solidFill>
                  <a:prstClr val="white"/>
                </a:solidFill>
                <a:latin typeface="Comic Sans MS" panose="030F0702030302020204" pitchFamily="66" charset="0"/>
              </a:rPr>
              <a:t>‘Asian’ much diversity among Asians e.g. Asian Indian, Asian Pakistani etc. Although some commonality e.g. extended families and Bollywood. Differences include: language, religion, diet, dress etc.  </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There is a changing Asian identity in Britain: </a:t>
            </a:r>
            <a:r>
              <a:rPr lang="en-GB" b="1" i="1" dirty="0" err="1">
                <a:solidFill>
                  <a:prstClr val="white"/>
                </a:solidFill>
                <a:latin typeface="Comic Sans MS" panose="030F0702030302020204" pitchFamily="66" charset="0"/>
              </a:rPr>
              <a:t>Johal</a:t>
            </a:r>
            <a:r>
              <a:rPr lang="en-GB" b="1" i="1" dirty="0">
                <a:solidFill>
                  <a:prstClr val="white"/>
                </a:solidFill>
                <a:latin typeface="Comic Sans MS" panose="030F0702030302020204" pitchFamily="66" charset="0"/>
              </a:rPr>
              <a:t> (1998) ‘British Asian’  and ‘Brasians.’  Although still a stigmatization of Asian IDs associated with religion e.g. Islam. </a:t>
            </a:r>
            <a:endParaRPr lang="en-GB" b="1" i="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4064731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2670371"/>
              </p:ext>
            </p:extLst>
          </p:nvPr>
        </p:nvGraphicFramePr>
        <p:xfrm>
          <a:off x="296652" y="230892"/>
          <a:ext cx="6318702" cy="8253582"/>
        </p:xfrm>
        <a:graphic>
          <a:graphicData uri="http://schemas.openxmlformats.org/drawingml/2006/table">
            <a:tbl>
              <a:tblPr firstRow="1" firstCol="1" bandRow="1"/>
              <a:tblGrid>
                <a:gridCol w="1397140"/>
                <a:gridCol w="1683434"/>
                <a:gridCol w="1699987"/>
                <a:gridCol w="1538141"/>
              </a:tblGrid>
              <a:tr h="353059">
                <a:tc gridSpan="4">
                  <a:txBody>
                    <a:bodyPr/>
                    <a:lstStyle/>
                    <a:p>
                      <a:pPr indent="450215" algn="ctr">
                        <a:lnSpc>
                          <a:spcPct val="115000"/>
                        </a:lnSpc>
                        <a:spcAft>
                          <a:spcPts val="0"/>
                        </a:spcAft>
                        <a:tabLst>
                          <a:tab pos="847725" algn="l"/>
                        </a:tabLst>
                      </a:pPr>
                      <a:r>
                        <a:rPr lang="en-GB" sz="1600" b="1" dirty="0" smtClean="0">
                          <a:solidFill>
                            <a:schemeClr val="bg1"/>
                          </a:solidFill>
                          <a:effectLst/>
                          <a:latin typeface="Comic Sans MS" panose="030F0702030302020204" pitchFamily="66" charset="0"/>
                          <a:ea typeface="Calibri"/>
                          <a:cs typeface="Times New Roman"/>
                        </a:rPr>
                        <a:t>Socialisation </a:t>
                      </a:r>
                      <a:r>
                        <a:rPr lang="en-GB" sz="1600" b="1" dirty="0" smtClean="0">
                          <a:solidFill>
                            <a:schemeClr val="bg1"/>
                          </a:solidFill>
                          <a:effectLst/>
                          <a:latin typeface="Comic Sans MS" panose="030F0702030302020204" pitchFamily="66" charset="0"/>
                          <a:ea typeface="Calibri"/>
                          <a:cs typeface="Times New Roman"/>
                        </a:rPr>
                        <a:t>and Ethnic </a:t>
                      </a:r>
                      <a:r>
                        <a:rPr lang="en-GB" sz="1600" b="1" baseline="0" dirty="0" smtClean="0">
                          <a:solidFill>
                            <a:schemeClr val="bg1"/>
                          </a:solidFill>
                          <a:effectLst/>
                          <a:latin typeface="Comic Sans MS" panose="030F0702030302020204" pitchFamily="66" charset="0"/>
                          <a:ea typeface="Calibri"/>
                          <a:cs typeface="Times New Roman"/>
                        </a:rPr>
                        <a:t>Identity </a:t>
                      </a:r>
                      <a:endParaRPr lang="en-GB" sz="16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hMerge="1">
                  <a:txBody>
                    <a:bodyPr/>
                    <a:lstStyle/>
                    <a:p>
                      <a:pPr algn="ctr">
                        <a:lnSpc>
                          <a:spcPct val="115000"/>
                        </a:lnSpc>
                        <a:spcAft>
                          <a:spcPts val="0"/>
                        </a:spcAft>
                        <a:tabLst>
                          <a:tab pos="847725" algn="l"/>
                        </a:tabLst>
                      </a:pPr>
                      <a:endParaRPr lang="en-GB" sz="1100" b="1" dirty="0">
                        <a:effectLst/>
                        <a:latin typeface="Comic Sans MS" panose="030F0702030302020204" pitchFamily="66" charset="0"/>
                        <a:ea typeface="Calibri"/>
                        <a:cs typeface="Times New Roman"/>
                      </a:endParaRPr>
                    </a:p>
                  </a:txBody>
                  <a:tcPr marL="68580" marR="68580" marT="0" marB="0"/>
                </a:tc>
                <a:tc hMerge="1">
                  <a:txBody>
                    <a:bodyPr/>
                    <a:lstStyle/>
                    <a:p>
                      <a:pPr algn="ctr">
                        <a:lnSpc>
                          <a:spcPct val="115000"/>
                        </a:lnSpc>
                        <a:spcAft>
                          <a:spcPts val="0"/>
                        </a:spcAft>
                        <a:tabLst>
                          <a:tab pos="847725" algn="l"/>
                        </a:tabLst>
                      </a:pPr>
                      <a:endParaRPr lang="en-GB" sz="1100" b="1" dirty="0">
                        <a:effectLst/>
                        <a:latin typeface="Comic Sans MS" panose="030F0702030302020204" pitchFamily="66" charset="0"/>
                        <a:ea typeface="Calibri"/>
                        <a:cs typeface="Times New Roman"/>
                      </a:endParaRPr>
                    </a:p>
                  </a:txBody>
                  <a:tcPr marL="68580" marR="68580" marT="0" marB="0"/>
                </a:tc>
                <a:tc hMerge="1">
                  <a:txBody>
                    <a:bodyPr/>
                    <a:lstStyle/>
                    <a:p>
                      <a:pPr algn="ctr">
                        <a:lnSpc>
                          <a:spcPct val="115000"/>
                        </a:lnSpc>
                        <a:spcAft>
                          <a:spcPts val="0"/>
                        </a:spcAft>
                        <a:tabLst>
                          <a:tab pos="847725" algn="l"/>
                        </a:tabLst>
                      </a:pPr>
                      <a:endParaRPr lang="en-GB" sz="1100" b="1" dirty="0">
                        <a:effectLst/>
                        <a:latin typeface="Comic Sans MS" panose="030F0702030302020204" pitchFamily="66" charset="0"/>
                        <a:ea typeface="Calibri"/>
                        <a:cs typeface="Times New Roman"/>
                      </a:endParaRPr>
                    </a:p>
                  </a:txBody>
                  <a:tcPr marL="68580" marR="68580" marT="0" marB="0"/>
                </a:tc>
              </a:tr>
              <a:tr h="348404">
                <a:tc>
                  <a:txBody>
                    <a:bodyPr/>
                    <a:lstStyle/>
                    <a:p>
                      <a:pPr indent="450215"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Family</a:t>
                      </a:r>
                      <a:endParaRPr lang="en-GB" sz="12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Education</a:t>
                      </a:r>
                      <a:endParaRPr lang="en-GB" sz="12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Media</a:t>
                      </a:r>
                      <a:endParaRPr lang="en-GB" sz="12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Religion</a:t>
                      </a:r>
                      <a:endParaRPr lang="en-GB" sz="12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7452276">
                <a:tc>
                  <a:txBody>
                    <a:bodyPr/>
                    <a:lstStyle/>
                    <a:p>
                      <a:pPr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Ghuman (1991) suggests South Asian families (Indian, Pakistani and Bangladeshi) emphasise the importance of values important to their culture e.g. family obligation loyalty and respectful to elders and commitment to religion.  </a:t>
                      </a:r>
                      <a:endParaRPr lang="en-GB" sz="14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The education system may reinforce ethnic stereotypes through establishing ethnic-based religious schools or through racism in mainstream schools. </a:t>
                      </a:r>
                      <a:endParaRPr lang="en-GB" sz="1600" b="1" dirty="0" smtClean="0">
                        <a:solidFill>
                          <a:schemeClr val="bg1"/>
                        </a:solidFill>
                        <a:effectLst/>
                        <a:latin typeface="Comic Sans MS" panose="030F0702030302020204" pitchFamily="66" charset="0"/>
                      </a:endParaRPr>
                    </a:p>
                    <a:p>
                      <a:pPr algn="ctr">
                        <a:lnSpc>
                          <a:spcPct val="115000"/>
                        </a:lnSpc>
                        <a:spcAft>
                          <a:spcPts val="0"/>
                        </a:spcAft>
                        <a:tabLst>
                          <a:tab pos="847725" algn="l"/>
                        </a:tabLst>
                      </a:pPr>
                      <a:endParaRPr lang="en-GB" sz="1600" b="1" dirty="0" smtClean="0">
                        <a:solidFill>
                          <a:schemeClr val="bg1"/>
                        </a:solidFill>
                        <a:effectLst/>
                        <a:latin typeface="Comic Sans MS" panose="030F0702030302020204" pitchFamily="66" charset="0"/>
                      </a:endParaRPr>
                    </a:p>
                    <a:p>
                      <a:pPr algn="ctr">
                        <a:lnSpc>
                          <a:spcPct val="115000"/>
                        </a:lnSpc>
                        <a:spcAft>
                          <a:spcPts val="0"/>
                        </a:spcAft>
                        <a:tabLst>
                          <a:tab pos="847725" algn="l"/>
                        </a:tabLst>
                      </a:pPr>
                      <a:r>
                        <a:rPr lang="en-GB" sz="1600" b="1" dirty="0" smtClean="0">
                          <a:solidFill>
                            <a:schemeClr val="bg1"/>
                          </a:solidFill>
                          <a:effectLst/>
                          <a:latin typeface="Comic Sans MS" panose="030F0702030302020204" pitchFamily="66" charset="0"/>
                        </a:rPr>
                        <a:t>Sewell </a:t>
                      </a:r>
                      <a:r>
                        <a:rPr lang="en-GB" sz="1600" b="1" dirty="0">
                          <a:solidFill>
                            <a:schemeClr val="bg1"/>
                          </a:solidFill>
                          <a:effectLst/>
                          <a:latin typeface="Comic Sans MS" panose="030F0702030302020204" pitchFamily="66" charset="0"/>
                        </a:rPr>
                        <a:t>(1996) argues that Black Afro-Caribbean identities were reinforced as young B.A.C  coped with racist teach stereotypes by forming peer-related school subcultures.  </a:t>
                      </a:r>
                      <a:endParaRPr lang="en-GB" sz="14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Sewell (1996) suggests many aspects of ‘macho - B.A.C ‘ identity is derived from the mass media. The media often stereotype the actions of  B.A.C  characters. </a:t>
                      </a:r>
                      <a:endParaRPr lang="en-GB" sz="1600" b="1" dirty="0" smtClean="0">
                        <a:solidFill>
                          <a:schemeClr val="bg1"/>
                        </a:solidFill>
                        <a:effectLst/>
                        <a:latin typeface="Comic Sans MS" panose="030F0702030302020204" pitchFamily="66" charset="0"/>
                      </a:endParaRPr>
                    </a:p>
                    <a:p>
                      <a:pPr algn="ctr">
                        <a:lnSpc>
                          <a:spcPct val="115000"/>
                        </a:lnSpc>
                        <a:spcAft>
                          <a:spcPts val="0"/>
                        </a:spcAft>
                        <a:tabLst>
                          <a:tab pos="847725" algn="l"/>
                        </a:tabLst>
                      </a:pPr>
                      <a:endParaRPr lang="en-GB" sz="1600" b="1" dirty="0" smtClean="0">
                        <a:solidFill>
                          <a:schemeClr val="bg1"/>
                        </a:solidFill>
                        <a:effectLst/>
                        <a:latin typeface="Comic Sans MS" panose="030F0702030302020204" pitchFamily="66" charset="0"/>
                      </a:endParaRPr>
                    </a:p>
                    <a:p>
                      <a:pPr algn="ctr">
                        <a:lnSpc>
                          <a:spcPct val="115000"/>
                        </a:lnSpc>
                        <a:spcAft>
                          <a:spcPts val="0"/>
                        </a:spcAft>
                        <a:tabLst>
                          <a:tab pos="847725" algn="l"/>
                        </a:tabLst>
                      </a:pPr>
                      <a:r>
                        <a:rPr lang="en-GB" sz="1600" b="1" dirty="0" smtClean="0">
                          <a:solidFill>
                            <a:schemeClr val="bg1"/>
                          </a:solidFill>
                          <a:effectLst/>
                          <a:latin typeface="Comic Sans MS" panose="030F0702030302020204" pitchFamily="66" charset="0"/>
                        </a:rPr>
                        <a:t>Furthermore</a:t>
                      </a:r>
                      <a:r>
                        <a:rPr lang="en-GB" sz="1600" b="1" dirty="0">
                          <a:solidFill>
                            <a:schemeClr val="bg1"/>
                          </a:solidFill>
                          <a:effectLst/>
                          <a:latin typeface="Comic Sans MS" panose="030F0702030302020204" pitchFamily="66" charset="0"/>
                        </a:rPr>
                        <a:t>, media allows E.M to draw on traditional culture from their country of origin e.g. Asian Punjabi Bhangra  music and Asian Indian Bollywood Movies. </a:t>
                      </a:r>
                      <a:endParaRPr lang="en-GB" sz="14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lnSpc>
                          <a:spcPct val="115000"/>
                        </a:lnSpc>
                        <a:spcAft>
                          <a:spcPts val="0"/>
                        </a:spcAft>
                        <a:tabLst>
                          <a:tab pos="847725" algn="l"/>
                        </a:tabLst>
                      </a:pPr>
                      <a:r>
                        <a:rPr lang="en-GB" sz="1600" b="1" dirty="0">
                          <a:solidFill>
                            <a:schemeClr val="bg1"/>
                          </a:solidFill>
                          <a:effectLst/>
                          <a:latin typeface="Comic Sans MS" panose="030F0702030302020204" pitchFamily="66" charset="0"/>
                        </a:rPr>
                        <a:t>Jacobson (1998) found that Islam has become an important source of identity among some British Pakistani Asians, this is partly a response to the social exclusion, racism and lack of opportunities within British society. </a:t>
                      </a:r>
                      <a:endParaRPr lang="en-GB" sz="1400" b="1" dirty="0">
                        <a:solidFill>
                          <a:schemeClr val="bg1"/>
                        </a:solidFill>
                        <a:effectLst/>
                        <a:latin typeface="Comic Sans MS" panose="030F0702030302020204" pitchFamily="66" charset="0"/>
                        <a:ea typeface="Calibri"/>
                        <a:cs typeface="Times New Roman"/>
                      </a:endParaRPr>
                    </a:p>
                  </a:txBody>
                  <a:tcPr marL="51435" marR="51435"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75898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163008"/>
            <a:ext cx="6475691" cy="1015663"/>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dirty="0">
                <a:solidFill>
                  <a:prstClr val="white"/>
                </a:solidFill>
                <a:latin typeface="Comic Sans MS" panose="030F0702030302020204" pitchFamily="66" charset="0"/>
              </a:rPr>
              <a:t>Nationality: </a:t>
            </a:r>
            <a:r>
              <a:rPr lang="en-GB" sz="2000" b="1" dirty="0">
                <a:solidFill>
                  <a:prstClr val="white"/>
                </a:solidFill>
                <a:latin typeface="Comic Sans MS" panose="030F0702030302020204" pitchFamily="66" charset="0"/>
              </a:rPr>
              <a:t>a legal term which involves having rights and responsibilities attached to being a citizen of a nation state. </a:t>
            </a:r>
            <a:endParaRPr lang="en-GB" sz="2000" b="1" dirty="0">
              <a:solidFill>
                <a:prstClr val="white"/>
              </a:solidFill>
              <a:latin typeface="Comic Sans MS" panose="030F0702030302020204" pitchFamily="66" charset="0"/>
            </a:endParaRPr>
          </a:p>
        </p:txBody>
      </p:sp>
      <p:sp>
        <p:nvSpPr>
          <p:cNvPr id="6" name="TextBox 5"/>
          <p:cNvSpPr txBox="1"/>
          <p:nvPr/>
        </p:nvSpPr>
        <p:spPr>
          <a:xfrm>
            <a:off x="95468" y="1343295"/>
            <a:ext cx="1716273" cy="7478970"/>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1500" b="1" i="1" dirty="0">
                <a:solidFill>
                  <a:prstClr val="white"/>
                </a:solidFill>
                <a:latin typeface="Comic Sans MS" panose="030F0702030302020204" pitchFamily="66" charset="0"/>
              </a:rPr>
              <a:t>Sources for a National Identity </a:t>
            </a:r>
          </a:p>
          <a:p>
            <a:pPr algn="ctr" defTabSz="457200"/>
            <a:endParaRPr lang="en-GB" sz="15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500" b="1" i="1" dirty="0">
                <a:solidFill>
                  <a:prstClr val="white"/>
                </a:solidFill>
                <a:latin typeface="Comic Sans MS" panose="030F0702030302020204" pitchFamily="66" charset="0"/>
              </a:rPr>
              <a:t>being taught a common </a:t>
            </a:r>
            <a:r>
              <a:rPr lang="en-GB" sz="1500" b="1" i="1" dirty="0">
                <a:solidFill>
                  <a:prstClr val="white"/>
                </a:solidFill>
                <a:latin typeface="Comic Sans MS" panose="030F0702030302020204" pitchFamily="66" charset="0"/>
              </a:rPr>
              <a:t>history.</a:t>
            </a:r>
          </a:p>
          <a:p>
            <a:pPr algn="ctr" defTabSz="457200"/>
            <a:endParaRPr lang="en-GB" sz="15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500" b="1" i="1" dirty="0">
                <a:solidFill>
                  <a:prstClr val="white"/>
                </a:solidFill>
                <a:latin typeface="Comic Sans MS" panose="030F0702030302020204" pitchFamily="66" charset="0"/>
              </a:rPr>
              <a:t>participating </a:t>
            </a:r>
            <a:r>
              <a:rPr lang="en-GB" sz="1500" b="1" i="1" dirty="0">
                <a:solidFill>
                  <a:prstClr val="white"/>
                </a:solidFill>
                <a:latin typeface="Comic Sans MS" panose="030F0702030302020204" pitchFamily="66" charset="0"/>
              </a:rPr>
              <a:t>in cultural </a:t>
            </a:r>
            <a:r>
              <a:rPr lang="en-GB" sz="1500" b="1" i="1" dirty="0">
                <a:solidFill>
                  <a:prstClr val="white"/>
                </a:solidFill>
                <a:latin typeface="Comic Sans MS" panose="030F0702030302020204" pitchFamily="66" charset="0"/>
              </a:rPr>
              <a:t>events/activities.</a:t>
            </a:r>
            <a:endParaRPr lang="en-GB" sz="15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endParaRPr lang="en-GB" sz="15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500" b="1" i="1" dirty="0">
                <a:solidFill>
                  <a:prstClr val="white"/>
                </a:solidFill>
                <a:latin typeface="Comic Sans MS" panose="030F0702030302020204" pitchFamily="66" charset="0"/>
              </a:rPr>
              <a:t>through </a:t>
            </a:r>
            <a:r>
              <a:rPr lang="en-GB" sz="1500" b="1" i="1" dirty="0">
                <a:solidFill>
                  <a:prstClr val="white"/>
                </a:solidFill>
                <a:latin typeface="Comic Sans MS" panose="030F0702030302020204" pitchFamily="66" charset="0"/>
              </a:rPr>
              <a:t>national symbols such as national </a:t>
            </a:r>
            <a:r>
              <a:rPr lang="en-GB" sz="1500" b="1" i="1" dirty="0">
                <a:solidFill>
                  <a:prstClr val="white"/>
                </a:solidFill>
                <a:latin typeface="Comic Sans MS" panose="030F0702030302020204" pitchFamily="66" charset="0"/>
              </a:rPr>
              <a:t>flags.</a:t>
            </a:r>
          </a:p>
          <a:p>
            <a:pPr marL="285750" indent="-285750" algn="ctr" defTabSz="457200">
              <a:buFont typeface="Arial" panose="020B0604020202020204" pitchFamily="34" charset="0"/>
              <a:buChar char="•"/>
            </a:pPr>
            <a:endParaRPr lang="en-GB" sz="15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500" b="1" i="1" dirty="0">
                <a:solidFill>
                  <a:prstClr val="white"/>
                </a:solidFill>
                <a:latin typeface="Comic Sans MS" panose="030F0702030302020204" pitchFamily="66" charset="0"/>
              </a:rPr>
              <a:t>having </a:t>
            </a:r>
            <a:r>
              <a:rPr lang="en-GB" sz="1500" b="1" i="1" dirty="0">
                <a:solidFill>
                  <a:prstClr val="white"/>
                </a:solidFill>
                <a:latin typeface="Comic Sans MS" panose="030F0702030302020204" pitchFamily="66" charset="0"/>
              </a:rPr>
              <a:t>a common </a:t>
            </a:r>
            <a:r>
              <a:rPr lang="en-GB" sz="1500" b="1" i="1" dirty="0">
                <a:solidFill>
                  <a:prstClr val="white"/>
                </a:solidFill>
                <a:latin typeface="Comic Sans MS" panose="030F0702030302020204" pitchFamily="66" charset="0"/>
              </a:rPr>
              <a:t>language.</a:t>
            </a:r>
          </a:p>
          <a:p>
            <a:pPr marL="285750" indent="-285750" algn="ctr" defTabSz="457200">
              <a:buFont typeface="Arial" panose="020B0604020202020204" pitchFamily="34" charset="0"/>
              <a:buChar char="•"/>
            </a:pPr>
            <a:endParaRPr lang="en-GB" sz="15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500" b="1" i="1" dirty="0">
                <a:solidFill>
                  <a:prstClr val="white"/>
                </a:solidFill>
                <a:latin typeface="Comic Sans MS" panose="030F0702030302020204" pitchFamily="66" charset="0"/>
              </a:rPr>
              <a:t>through </a:t>
            </a:r>
            <a:r>
              <a:rPr lang="en-GB" sz="1500" b="1" i="1" dirty="0">
                <a:solidFill>
                  <a:prstClr val="white"/>
                </a:solidFill>
                <a:latin typeface="Comic Sans MS" panose="030F0702030302020204" pitchFamily="66" charset="0"/>
              </a:rPr>
              <a:t>the experience of discrimination</a:t>
            </a:r>
            <a:r>
              <a:rPr lang="en-GB" sz="1500" b="1" i="1" dirty="0">
                <a:solidFill>
                  <a:prstClr val="white"/>
                </a:solidFill>
                <a:latin typeface="Comic Sans MS" panose="030F0702030302020204" pitchFamily="66" charset="0"/>
              </a:rPr>
              <a:t>.</a:t>
            </a:r>
          </a:p>
          <a:p>
            <a:pPr marL="285750" indent="-285750" algn="ctr" defTabSz="457200">
              <a:buFont typeface="Arial" panose="020B0604020202020204" pitchFamily="34" charset="0"/>
              <a:buChar char="•"/>
            </a:pPr>
            <a:endParaRPr lang="en-GB" sz="15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500" b="1" i="1" dirty="0">
                <a:solidFill>
                  <a:prstClr val="white"/>
                </a:solidFill>
                <a:latin typeface="Comic Sans MS" panose="030F0702030302020204" pitchFamily="66" charset="0"/>
              </a:rPr>
              <a:t>through sporting events.  </a:t>
            </a:r>
            <a:endParaRPr lang="en-GB" sz="1500" b="1" i="1" dirty="0">
              <a:solidFill>
                <a:prstClr val="white"/>
              </a:solidFill>
              <a:latin typeface="Comic Sans MS" panose="030F0702030302020204" pitchFamily="66" charset="0"/>
            </a:endParaRPr>
          </a:p>
        </p:txBody>
      </p:sp>
      <p:sp>
        <p:nvSpPr>
          <p:cNvPr id="8" name="TextBox 7"/>
          <p:cNvSpPr txBox="1"/>
          <p:nvPr/>
        </p:nvSpPr>
        <p:spPr>
          <a:xfrm>
            <a:off x="1955040" y="1400899"/>
            <a:ext cx="4659360" cy="698652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1600" b="1" u="sng" dirty="0">
                <a:solidFill>
                  <a:prstClr val="white"/>
                </a:solidFill>
                <a:latin typeface="Comic Sans MS" panose="030F0702030302020204" pitchFamily="66" charset="0"/>
              </a:rPr>
              <a:t>Sociologists and National Identity </a:t>
            </a:r>
          </a:p>
          <a:p>
            <a:pPr marL="285750" indent="-285750" algn="ctr" defTabSz="457200">
              <a:buFont typeface="Arial" panose="020B0604020202020204" pitchFamily="34" charset="0"/>
              <a:buChar char="•"/>
            </a:pPr>
            <a:endParaRPr lang="en-GB" sz="1600" b="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dirty="0">
                <a:solidFill>
                  <a:prstClr val="white"/>
                </a:solidFill>
                <a:latin typeface="Comic Sans MS" panose="030F0702030302020204" pitchFamily="66" charset="0"/>
              </a:rPr>
              <a:t>Hall </a:t>
            </a:r>
            <a:r>
              <a:rPr lang="en-GB" sz="1600" b="1" dirty="0">
                <a:solidFill>
                  <a:prstClr val="white"/>
                </a:solidFill>
                <a:latin typeface="Comic Sans MS" panose="030F0702030302020204" pitchFamily="66" charset="0"/>
              </a:rPr>
              <a:t>(1992) every nation has a collection of stories, images and symbols about its shared experience, which people draw on to construct and express their national identity. National identity is formed through agencies of socialization through which it is passed on from one generation to the next. Furthermore, national identity is reinforced through rituals and ceremonies.  </a:t>
            </a:r>
          </a:p>
          <a:p>
            <a:pPr algn="ctr" defTabSz="457200"/>
            <a:endParaRPr lang="en-GB" sz="1600" b="1" dirty="0">
              <a:solidFill>
                <a:prstClr val="white"/>
              </a:solidFill>
              <a:latin typeface="Comic Sans MS" panose="030F0702030302020204" pitchFamily="66" charset="0"/>
            </a:endParaRPr>
          </a:p>
          <a:p>
            <a:pPr algn="ctr" defTabSz="457200"/>
            <a:endParaRPr lang="en-GB" sz="1600" b="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dirty="0">
                <a:solidFill>
                  <a:prstClr val="white"/>
                </a:solidFill>
                <a:latin typeface="Comic Sans MS" panose="030F0702030302020204" pitchFamily="66" charset="0"/>
              </a:rPr>
              <a:t>Schudsen </a:t>
            </a:r>
            <a:r>
              <a:rPr lang="en-GB" sz="1600" b="1" dirty="0">
                <a:solidFill>
                  <a:prstClr val="white"/>
                </a:solidFill>
                <a:latin typeface="Comic Sans MS" panose="030F0702030302020204" pitchFamily="66" charset="0"/>
              </a:rPr>
              <a:t>(1994) argues British individuals are socialized into British society in 6 ways. This occurs through the socialization process</a:t>
            </a:r>
            <a:r>
              <a:rPr lang="en-GB" sz="1600" b="1" dirty="0">
                <a:solidFill>
                  <a:prstClr val="white"/>
                </a:solidFill>
                <a:latin typeface="Comic Sans MS" panose="030F0702030302020204" pitchFamily="66" charset="0"/>
              </a:rPr>
              <a:t>. How might the family, education, media, peer group, religion, work socialise an individual into national identity?  </a:t>
            </a:r>
          </a:p>
          <a:p>
            <a:pPr marL="285750" indent="-285750" algn="ctr" defTabSz="457200">
              <a:buFont typeface="Arial" panose="020B0604020202020204" pitchFamily="34" charset="0"/>
              <a:buChar char="•"/>
            </a:pPr>
            <a:endParaRPr lang="en-GB" sz="1600" b="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dirty="0">
                <a:solidFill>
                  <a:prstClr val="white"/>
                </a:solidFill>
                <a:latin typeface="Comic Sans MS" panose="030F0702030302020204" pitchFamily="66" charset="0"/>
              </a:rPr>
              <a:t>Palmer </a:t>
            </a:r>
            <a:r>
              <a:rPr lang="en-GB" sz="1600" b="1" dirty="0">
                <a:solidFill>
                  <a:prstClr val="white"/>
                </a:solidFill>
                <a:latin typeface="Comic Sans MS" panose="030F0702030302020204" pitchFamily="66" charset="0"/>
              </a:rPr>
              <a:t>(1999) national identity is promoted and maintained by heritage tourism, using historical symbols of the nation as a means of attracting tourists. </a:t>
            </a:r>
            <a:r>
              <a:rPr lang="en-GB" sz="1600" b="1" dirty="0">
                <a:solidFill>
                  <a:prstClr val="white"/>
                </a:solidFill>
                <a:latin typeface="Comic Sans MS" panose="030F0702030302020204" pitchFamily="66" charset="0"/>
              </a:rPr>
              <a:t> What examples can you use?</a:t>
            </a:r>
            <a:endParaRPr lang="en-GB" sz="1600" b="1" dirty="0">
              <a:solidFill>
                <a:prstClr val="white"/>
              </a:solidFill>
              <a:latin typeface="Comic Sans MS" panose="030F0702030302020204" pitchFamily="66" charset="0"/>
            </a:endParaRPr>
          </a:p>
          <a:p>
            <a:pPr algn="ctr" defTabSz="457200"/>
            <a:endParaRPr lang="en-GB" sz="1600" b="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12809059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323309404"/>
              </p:ext>
            </p:extLst>
          </p:nvPr>
        </p:nvGraphicFramePr>
        <p:xfrm>
          <a:off x="112594" y="865816"/>
          <a:ext cx="6602104" cy="8278184"/>
        </p:xfrm>
        <a:graphic>
          <a:graphicData uri="http://schemas.openxmlformats.org/drawingml/2006/table">
            <a:tbl>
              <a:tblPr firstRow="1" firstCol="1" bandRow="1"/>
              <a:tblGrid>
                <a:gridCol w="2956364"/>
                <a:gridCol w="3645740"/>
              </a:tblGrid>
              <a:tr h="616443">
                <a:tc>
                  <a:txBody>
                    <a:bodyPr/>
                    <a:lstStyle/>
                    <a:p>
                      <a:pPr marL="457200" algn="ctr">
                        <a:lnSpc>
                          <a:spcPct val="115000"/>
                        </a:lnSpc>
                        <a:spcAft>
                          <a:spcPts val="0"/>
                        </a:spcAft>
                      </a:pPr>
                      <a:r>
                        <a:rPr lang="en-GB" sz="1600" b="1" dirty="0" smtClean="0">
                          <a:solidFill>
                            <a:schemeClr val="bg1"/>
                          </a:solidFill>
                          <a:effectLst/>
                          <a:latin typeface="Comic Sans MS" panose="030F0702030302020204" pitchFamily="66" charset="0"/>
                        </a:rPr>
                        <a:t>Nationality is </a:t>
                      </a:r>
                      <a:r>
                        <a:rPr lang="en-GB" sz="1600" b="1" dirty="0">
                          <a:solidFill>
                            <a:schemeClr val="bg1"/>
                          </a:solidFill>
                          <a:effectLst/>
                          <a:latin typeface="Comic Sans MS" panose="030F0702030302020204" pitchFamily="66" charset="0"/>
                        </a:rPr>
                        <a:t>Not Important</a:t>
                      </a:r>
                      <a:endParaRPr lang="en-GB" sz="16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algn="ctr">
                        <a:lnSpc>
                          <a:spcPct val="115000"/>
                        </a:lnSpc>
                        <a:spcAft>
                          <a:spcPts val="0"/>
                        </a:spcAft>
                      </a:pPr>
                      <a:r>
                        <a:rPr lang="en-GB" sz="1600" b="1" dirty="0" smtClean="0">
                          <a:solidFill>
                            <a:schemeClr val="bg1"/>
                          </a:solidFill>
                          <a:effectLst/>
                          <a:latin typeface="Comic Sans MS" panose="030F0702030302020204" pitchFamily="66" charset="0"/>
                        </a:rPr>
                        <a:t>Nationality  </a:t>
                      </a:r>
                      <a:r>
                        <a:rPr lang="en-GB" sz="1600" b="1" dirty="0">
                          <a:solidFill>
                            <a:schemeClr val="bg1"/>
                          </a:solidFill>
                          <a:effectLst/>
                          <a:latin typeface="Comic Sans MS" panose="030F0702030302020204" pitchFamily="66" charset="0"/>
                        </a:rPr>
                        <a:t>is Important</a:t>
                      </a:r>
                      <a:endParaRPr lang="en-GB" sz="16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3147137">
                <a:tc>
                  <a:txBody>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r>
                        <a:rPr lang="en-GB" sz="1200" b="1" kern="1200" dirty="0" smtClean="0">
                          <a:solidFill>
                            <a:schemeClr val="bg1"/>
                          </a:solidFill>
                          <a:effectLst/>
                          <a:latin typeface="Comic Sans MS" panose="030F0702030302020204" pitchFamily="66" charset="0"/>
                          <a:ea typeface="+mn-ea"/>
                          <a:cs typeface="+mn-cs"/>
                        </a:rPr>
                        <a:t>Populus Survey (2011) suggests an individual’s nationality e.g. being British is having a declining influence as an identity source: people are no longer identifying themselves as British, but are now adopting distinct ‘Celtic Identities’ e.g. English, Scottish and Welsh identities. The survey found that 39% of people would rather class themselves as ‘English’ than ‘British.’ </a:t>
                      </a: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r>
                        <a:rPr lang="en-GB" sz="1200" b="1" kern="1200" dirty="0" smtClean="0">
                          <a:solidFill>
                            <a:schemeClr val="bg1"/>
                          </a:solidFill>
                          <a:effectLst/>
                          <a:latin typeface="Comic Sans MS" panose="030F0702030302020204" pitchFamily="66" charset="0"/>
                          <a:ea typeface="+mn-ea"/>
                          <a:cs typeface="+mn-cs"/>
                        </a:rPr>
                        <a:t>British society is made up of a wide range of ethnic groups – Welsh, Scottish, Irish, English, Indian, Pakistan, Afro-Caribbean etc. so it is difficult to define the term ‘British identity’.  However, in 2004 a British Society Attitude Survey found most people defined ‘Britishness’ as speaking English, holding citizenship and respecting the country’s laws and institutions. However, the concept is very difficult to define.  </a:t>
                      </a: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658997">
                <a:tc>
                  <a:txBody>
                    <a:bodyPr/>
                    <a:lstStyle/>
                    <a:p>
                      <a:pPr marL="457200" algn="ctr">
                        <a:lnSpc>
                          <a:spcPct val="115000"/>
                        </a:lnSpc>
                        <a:spcAft>
                          <a:spcPts val="0"/>
                        </a:spcAft>
                      </a:pPr>
                      <a:r>
                        <a:rPr lang="en-GB" sz="1200" b="1" kern="1200" dirty="0" smtClean="0">
                          <a:solidFill>
                            <a:schemeClr val="bg1"/>
                          </a:solidFill>
                          <a:effectLst/>
                          <a:latin typeface="Comic Sans MS" panose="030F0702030302020204" pitchFamily="66" charset="0"/>
                          <a:ea typeface="+mn-ea"/>
                          <a:cs typeface="+mn-cs"/>
                        </a:rPr>
                        <a:t>The process of Globalization and the rise of a ‘global culture’ is eroding traditional national values and customs. </a:t>
                      </a:r>
                      <a:endParaRPr lang="en-GB" sz="12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algn="ctr">
                        <a:lnSpc>
                          <a:spcPct val="115000"/>
                        </a:lnSpc>
                        <a:spcAft>
                          <a:spcPts val="0"/>
                        </a:spcAft>
                      </a:pPr>
                      <a:r>
                        <a:rPr lang="en-GB" sz="1200" b="1" i="0" kern="1200" dirty="0" smtClean="0">
                          <a:solidFill>
                            <a:schemeClr val="bg1"/>
                          </a:solidFill>
                          <a:effectLst/>
                          <a:latin typeface="Comic Sans MS" panose="030F0702030302020204" pitchFamily="66" charset="0"/>
                          <a:ea typeface="+mn-ea"/>
                          <a:cs typeface="+mn-cs"/>
                        </a:rPr>
                        <a:t>Recent research undertaken by the BBC Easton (2013) suggests young people are more likely to identify themselves as ‘British’ than their parents – therefore concludes:  Britishness, it would appear, is an identity quite at home in the 21st Century. </a:t>
                      </a:r>
                      <a:endParaRPr lang="en-GB" sz="2400" b="1" i="0"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2855607">
                <a:tc>
                  <a:txBody>
                    <a:bodyPr/>
                    <a:lstStyle/>
                    <a:p>
                      <a:pPr marL="457200" algn="ctr">
                        <a:lnSpc>
                          <a:spcPct val="115000"/>
                        </a:lnSpc>
                        <a:spcAft>
                          <a:spcPts val="0"/>
                        </a:spcAft>
                      </a:pPr>
                      <a:r>
                        <a:rPr lang="en-GB" sz="1200" b="1" kern="1200" dirty="0" smtClean="0">
                          <a:solidFill>
                            <a:schemeClr val="bg1"/>
                          </a:solidFill>
                          <a:effectLst/>
                          <a:latin typeface="Comic Sans MS" panose="030F0702030302020204" pitchFamily="66" charset="0"/>
                          <a:ea typeface="+mn-ea"/>
                          <a:cs typeface="+mn-cs"/>
                        </a:rPr>
                        <a:t>The rise of multiculturalism in British society some sociologists e.g. Modood (1997) argues found that 2</a:t>
                      </a:r>
                      <a:r>
                        <a:rPr lang="en-GB" sz="1200" b="1" kern="1200" baseline="30000" dirty="0" smtClean="0">
                          <a:solidFill>
                            <a:schemeClr val="bg1"/>
                          </a:solidFill>
                          <a:effectLst/>
                          <a:latin typeface="Comic Sans MS" panose="030F0702030302020204" pitchFamily="66" charset="0"/>
                          <a:ea typeface="+mn-ea"/>
                          <a:cs typeface="+mn-cs"/>
                        </a:rPr>
                        <a:t>nd</a:t>
                      </a:r>
                      <a:r>
                        <a:rPr lang="en-GB" sz="1200" b="1" kern="1200" dirty="0" smtClean="0">
                          <a:solidFill>
                            <a:schemeClr val="bg1"/>
                          </a:solidFill>
                          <a:effectLst/>
                          <a:latin typeface="Comic Sans MS" panose="030F0702030302020204" pitchFamily="66" charset="0"/>
                          <a:ea typeface="+mn-ea"/>
                          <a:cs typeface="+mn-cs"/>
                        </a:rPr>
                        <a:t> generation ethnic-minorities thought of themselves as most but not entirely British. They said this was because they didn’t feel fully accepted by the majority of white, British people. They therefore adopted a ‘hybrid-identity’. </a:t>
                      </a:r>
                      <a:endParaRPr lang="en-GB" sz="12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r>
                        <a:rPr lang="en-GB" sz="1200" b="1" i="0" dirty="0" smtClean="0">
                          <a:solidFill>
                            <a:schemeClr val="bg1"/>
                          </a:solidFill>
                          <a:effectLst/>
                          <a:latin typeface="Comic Sans MS" panose="030F0702030302020204" pitchFamily="66" charset="0"/>
                          <a:ea typeface="Calibri"/>
                          <a:cs typeface="Times New Roman"/>
                        </a:rPr>
                        <a:t>The presence of ‘Nationalism.’ Especially, Dowds and Young (1996) ‘</a:t>
                      </a:r>
                      <a:r>
                        <a:rPr lang="en-GB" sz="1200" b="1" kern="1200" dirty="0" smtClean="0">
                          <a:solidFill>
                            <a:schemeClr val="bg1"/>
                          </a:solidFill>
                          <a:effectLst/>
                          <a:latin typeface="Comic Sans MS" panose="030F0702030302020204" pitchFamily="66" charset="0"/>
                          <a:ea typeface="+mn-ea"/>
                          <a:cs typeface="+mn-cs"/>
                        </a:rPr>
                        <a:t>Exclusive Nationalism’: people have no a strong desire on maintaining tight national boundaries by excluding immigrants and ethnic minorities, often displaying a hatred of ‘foreigners’ and intense dislike for European interference in British political and economic affairs. </a:t>
                      </a:r>
                    </a:p>
                    <a:p>
                      <a:pPr marL="457200" algn="ctr">
                        <a:lnSpc>
                          <a:spcPct val="115000"/>
                        </a:lnSpc>
                        <a:spcAft>
                          <a:spcPts val="0"/>
                        </a:spcAft>
                      </a:pPr>
                      <a:r>
                        <a:rPr lang="en-GB" sz="1200" b="1" i="0" dirty="0" smtClean="0">
                          <a:solidFill>
                            <a:schemeClr val="bg1"/>
                          </a:solidFill>
                          <a:effectLst/>
                          <a:latin typeface="Comic Sans MS" panose="030F0702030302020204" pitchFamily="66" charset="0"/>
                          <a:ea typeface="Calibri"/>
                          <a:cs typeface="Times New Roman"/>
                        </a:rPr>
                        <a:t> </a:t>
                      </a:r>
                      <a:endParaRPr lang="en-GB" sz="1200" b="1" i="0"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185525" y="342596"/>
            <a:ext cx="6343650" cy="523220"/>
          </a:xfrm>
          <a:prstGeom prst="rect">
            <a:avLst/>
          </a:prstGeom>
          <a:noFill/>
        </p:spPr>
        <p:txBody>
          <a:bodyPr wrap="square" rtlCol="0">
            <a:spAutoFit/>
          </a:bodyPr>
          <a:lstStyle/>
          <a:p>
            <a:pPr algn="ctr" defTabSz="457200"/>
            <a:r>
              <a:rPr lang="en-GB" sz="2800" b="1" dirty="0">
                <a:solidFill>
                  <a:prstClr val="white"/>
                </a:solidFill>
                <a:latin typeface="Comic Sans MS" panose="030F0702030302020204" pitchFamily="66" charset="0"/>
              </a:rPr>
              <a:t>Is Nationality </a:t>
            </a:r>
            <a:r>
              <a:rPr lang="en-GB" sz="2800" b="1" dirty="0">
                <a:solidFill>
                  <a:prstClr val="white"/>
                </a:solidFill>
                <a:latin typeface="Comic Sans MS" panose="030F0702030302020204" pitchFamily="66" charset="0"/>
              </a:rPr>
              <a:t>S</a:t>
            </a:r>
            <a:r>
              <a:rPr lang="en-GB" sz="2800" b="1" dirty="0">
                <a:solidFill>
                  <a:prstClr val="white"/>
                </a:solidFill>
                <a:latin typeface="Comic Sans MS" panose="030F0702030302020204" pitchFamily="66" charset="0"/>
              </a:rPr>
              <a:t>till </a:t>
            </a:r>
            <a:r>
              <a:rPr lang="en-GB" sz="2800" b="1" dirty="0">
                <a:solidFill>
                  <a:prstClr val="white"/>
                </a:solidFill>
                <a:latin typeface="Comic Sans MS" panose="030F0702030302020204" pitchFamily="66" charset="0"/>
              </a:rPr>
              <a:t>I</a:t>
            </a:r>
            <a:r>
              <a:rPr lang="en-GB" sz="2800" b="1" dirty="0">
                <a:solidFill>
                  <a:prstClr val="white"/>
                </a:solidFill>
                <a:latin typeface="Comic Sans MS" panose="030F0702030302020204" pitchFamily="66" charset="0"/>
              </a:rPr>
              <a:t>mportant?</a:t>
            </a:r>
            <a:endParaRPr lang="en-GB" sz="2800" b="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1794718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163009"/>
            <a:ext cx="6475691" cy="1354217"/>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dirty="0">
                <a:solidFill>
                  <a:prstClr val="white"/>
                </a:solidFill>
                <a:latin typeface="Comic Sans MS" panose="030F0702030302020204" pitchFamily="66" charset="0"/>
              </a:rPr>
              <a:t>Class:</a:t>
            </a:r>
            <a:r>
              <a:rPr lang="en-GB" sz="2000" b="1" dirty="0">
                <a:solidFill>
                  <a:prstClr val="white"/>
                </a:solidFill>
                <a:latin typeface="Comic Sans MS" panose="030F0702030302020204" pitchFamily="66" charset="0"/>
              </a:rPr>
              <a:t> </a:t>
            </a:r>
            <a:r>
              <a:rPr lang="en-US" sz="2000" b="1" i="1" dirty="0">
                <a:solidFill>
                  <a:prstClr val="white"/>
                </a:solidFill>
                <a:latin typeface="Comic Sans MS" panose="030F0702030302020204" pitchFamily="66" charset="0"/>
              </a:rPr>
              <a:t>A system of ‘social stratification’. Whereby people are divided based on perceived social or economic </a:t>
            </a:r>
            <a:r>
              <a:rPr lang="en-US" sz="2000" b="1" i="1" dirty="0">
                <a:solidFill>
                  <a:prstClr val="white"/>
                </a:solidFill>
                <a:latin typeface="Comic Sans MS" panose="030F0702030302020204" pitchFamily="66" charset="0"/>
              </a:rPr>
              <a:t>status e.g. upper, middle and working. </a:t>
            </a:r>
            <a:r>
              <a:rPr lang="en-GB" sz="2000" b="1" dirty="0">
                <a:solidFill>
                  <a:prstClr val="white"/>
                </a:solidFill>
                <a:latin typeface="Comic Sans MS" panose="030F0702030302020204" pitchFamily="66" charset="0"/>
              </a:rPr>
              <a:t> </a:t>
            </a:r>
          </a:p>
        </p:txBody>
      </p:sp>
      <p:sp>
        <p:nvSpPr>
          <p:cNvPr id="6" name="TextBox 5"/>
          <p:cNvSpPr txBox="1"/>
          <p:nvPr/>
        </p:nvSpPr>
        <p:spPr>
          <a:xfrm>
            <a:off x="95468" y="1743630"/>
            <a:ext cx="1716273" cy="3785652"/>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1600" b="1" i="1" dirty="0">
                <a:solidFill>
                  <a:prstClr val="white"/>
                </a:solidFill>
                <a:latin typeface="Comic Sans MS" panose="030F0702030302020204" pitchFamily="66" charset="0"/>
              </a:rPr>
              <a:t>Sources for a Class  Identity </a:t>
            </a:r>
          </a:p>
          <a:p>
            <a:pPr algn="ctr" defTabSz="457200"/>
            <a:endParaRPr lang="en-GB" sz="16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i="1" dirty="0">
                <a:solidFill>
                  <a:prstClr val="white"/>
                </a:solidFill>
                <a:latin typeface="Comic Sans MS" panose="030F0702030302020204" pitchFamily="66" charset="0"/>
              </a:rPr>
              <a:t>education. </a:t>
            </a:r>
          </a:p>
          <a:p>
            <a:pPr marL="285750" indent="-285750" algn="ctr" defTabSz="457200">
              <a:buFont typeface="Arial" panose="020B0604020202020204" pitchFamily="34" charset="0"/>
              <a:buChar char="•"/>
            </a:pPr>
            <a:endParaRPr lang="en-GB" sz="16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i="1" dirty="0">
                <a:solidFill>
                  <a:prstClr val="white"/>
                </a:solidFill>
                <a:latin typeface="Comic Sans MS" panose="030F0702030302020204" pitchFamily="66" charset="0"/>
              </a:rPr>
              <a:t>f</a:t>
            </a:r>
            <a:r>
              <a:rPr lang="en-GB" sz="1600" b="1" i="1" dirty="0">
                <a:solidFill>
                  <a:prstClr val="white"/>
                </a:solidFill>
                <a:latin typeface="Comic Sans MS" panose="030F0702030302020204" pitchFamily="66" charset="0"/>
              </a:rPr>
              <a:t>amily norms and values. </a:t>
            </a:r>
          </a:p>
          <a:p>
            <a:pPr marL="285750" indent="-285750" algn="ctr" defTabSz="457200">
              <a:buFont typeface="Arial" panose="020B0604020202020204" pitchFamily="34" charset="0"/>
              <a:buChar char="•"/>
            </a:pPr>
            <a:endParaRPr lang="en-GB" sz="16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i="1" dirty="0">
                <a:solidFill>
                  <a:prstClr val="white"/>
                </a:solidFill>
                <a:latin typeface="Comic Sans MS" panose="030F0702030302020204" pitchFamily="66" charset="0"/>
              </a:rPr>
              <a:t>l</a:t>
            </a:r>
            <a:r>
              <a:rPr lang="en-GB" sz="1600" b="1" i="1" dirty="0">
                <a:solidFill>
                  <a:prstClr val="white"/>
                </a:solidFill>
                <a:latin typeface="Comic Sans MS" panose="030F0702030302020204" pitchFamily="66" charset="0"/>
              </a:rPr>
              <a:t>eisure activities.</a:t>
            </a:r>
          </a:p>
          <a:p>
            <a:pPr marL="285750" indent="-285750" algn="ctr" defTabSz="457200">
              <a:buFont typeface="Arial" panose="020B0604020202020204" pitchFamily="34" charset="0"/>
              <a:buChar char="•"/>
            </a:pPr>
            <a:endParaRPr lang="en-GB" sz="16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i="1" dirty="0">
                <a:solidFill>
                  <a:prstClr val="white"/>
                </a:solidFill>
                <a:latin typeface="Comic Sans MS" panose="030F0702030302020204" pitchFamily="66" charset="0"/>
              </a:rPr>
              <a:t>e</a:t>
            </a:r>
            <a:r>
              <a:rPr lang="en-GB" sz="1600" b="1" i="1" dirty="0">
                <a:solidFill>
                  <a:prstClr val="white"/>
                </a:solidFill>
                <a:latin typeface="Comic Sans MS" panose="030F0702030302020204" pitchFamily="66" charset="0"/>
              </a:rPr>
              <a:t>mployment </a:t>
            </a:r>
          </a:p>
          <a:p>
            <a:pPr marL="285750" indent="-285750" algn="ctr" defTabSz="457200">
              <a:buFont typeface="Arial" panose="020B0604020202020204" pitchFamily="34" charset="0"/>
              <a:buChar char="•"/>
            </a:pPr>
            <a:endParaRPr lang="en-GB" sz="1600" b="1" i="1" dirty="0">
              <a:solidFill>
                <a:prstClr val="white"/>
              </a:solidFill>
              <a:latin typeface="Comic Sans MS" panose="030F0702030302020204" pitchFamily="66" charset="0"/>
            </a:endParaRPr>
          </a:p>
          <a:p>
            <a:pPr marL="285750" indent="-285750" algn="ctr" defTabSz="457200">
              <a:buFont typeface="Arial" panose="020B0604020202020204" pitchFamily="34" charset="0"/>
              <a:buChar char="•"/>
            </a:pPr>
            <a:r>
              <a:rPr lang="en-GB" sz="1600" b="1" i="1" dirty="0">
                <a:solidFill>
                  <a:prstClr val="white"/>
                </a:solidFill>
                <a:latin typeface="Comic Sans MS" panose="030F0702030302020204" pitchFamily="66" charset="0"/>
              </a:rPr>
              <a:t>p</a:t>
            </a:r>
            <a:r>
              <a:rPr lang="en-GB" sz="1600" b="1" i="1" dirty="0">
                <a:solidFill>
                  <a:prstClr val="white"/>
                </a:solidFill>
                <a:latin typeface="Comic Sans MS" panose="030F0702030302020204" pitchFamily="66" charset="0"/>
              </a:rPr>
              <a:t>eer group.  </a:t>
            </a:r>
            <a:endParaRPr lang="en-GB" sz="1600" b="1" i="1" dirty="0">
              <a:solidFill>
                <a:prstClr val="white"/>
              </a:solidFill>
              <a:latin typeface="Comic Sans MS" panose="030F0702030302020204" pitchFamily="66" charset="0"/>
            </a:endParaRPr>
          </a:p>
        </p:txBody>
      </p:sp>
      <p:sp>
        <p:nvSpPr>
          <p:cNvPr id="7" name="TextBox 6"/>
          <p:cNvSpPr txBox="1"/>
          <p:nvPr/>
        </p:nvSpPr>
        <p:spPr>
          <a:xfrm>
            <a:off x="95468" y="6386901"/>
            <a:ext cx="1716273" cy="1815882"/>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1600" b="1" i="1" dirty="0">
                <a:solidFill>
                  <a:prstClr val="white"/>
                </a:solidFill>
                <a:latin typeface="Comic Sans MS" panose="030F0702030302020204" pitchFamily="66" charset="0"/>
              </a:rPr>
              <a:t>Three common classes: </a:t>
            </a:r>
          </a:p>
          <a:p>
            <a:pPr algn="ctr" defTabSz="457200"/>
            <a:endParaRPr lang="en-GB" sz="1600" b="1" i="1" dirty="0">
              <a:solidFill>
                <a:prstClr val="white"/>
              </a:solidFill>
              <a:latin typeface="Comic Sans MS" panose="030F0702030302020204" pitchFamily="66" charset="0"/>
            </a:endParaRPr>
          </a:p>
          <a:p>
            <a:pPr algn="ctr" defTabSz="457200"/>
            <a:r>
              <a:rPr lang="en-GB" sz="1600" b="1" i="1" dirty="0">
                <a:solidFill>
                  <a:prstClr val="white"/>
                </a:solidFill>
                <a:latin typeface="Comic Sans MS" panose="030F0702030302020204" pitchFamily="66" charset="0"/>
              </a:rPr>
              <a:t>Upper</a:t>
            </a:r>
          </a:p>
          <a:p>
            <a:pPr algn="ctr" defTabSz="457200"/>
            <a:r>
              <a:rPr lang="en-GB" sz="1600" b="1" i="1" dirty="0">
                <a:solidFill>
                  <a:prstClr val="white"/>
                </a:solidFill>
                <a:latin typeface="Comic Sans MS" panose="030F0702030302020204" pitchFamily="66" charset="0"/>
              </a:rPr>
              <a:t>Middle </a:t>
            </a:r>
          </a:p>
          <a:p>
            <a:pPr algn="ctr" defTabSz="457200"/>
            <a:r>
              <a:rPr lang="en-GB" sz="1600" b="1" i="1" dirty="0">
                <a:solidFill>
                  <a:prstClr val="white"/>
                </a:solidFill>
                <a:latin typeface="Comic Sans MS" panose="030F0702030302020204" pitchFamily="66" charset="0"/>
              </a:rPr>
              <a:t>Working  </a:t>
            </a:r>
          </a:p>
          <a:p>
            <a:pPr algn="ctr" defTabSz="457200"/>
            <a:endParaRPr lang="en-GB" sz="1600" b="1" i="1" dirty="0">
              <a:solidFill>
                <a:prstClr val="white"/>
              </a:solidFill>
              <a:latin typeface="Comic Sans MS" panose="030F0702030302020204" pitchFamily="66"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521923477"/>
              </p:ext>
            </p:extLst>
          </p:nvPr>
        </p:nvGraphicFramePr>
        <p:xfrm>
          <a:off x="1994086" y="1743035"/>
          <a:ext cx="4620314" cy="7096836"/>
        </p:xfrm>
        <a:graphic>
          <a:graphicData uri="http://schemas.openxmlformats.org/drawingml/2006/table">
            <a:tbl>
              <a:tblPr firstRow="1" bandRow="1"/>
              <a:tblGrid>
                <a:gridCol w="1322321"/>
                <a:gridCol w="1576316"/>
                <a:gridCol w="1721677"/>
              </a:tblGrid>
              <a:tr h="555865">
                <a:tc gridSpan="3">
                  <a:txBody>
                    <a:bodyPr/>
                    <a:lstStyle/>
                    <a:p>
                      <a:pPr algn="ctr"/>
                      <a:r>
                        <a:rPr lang="en-US" sz="1400" b="1" dirty="0" smtClean="0">
                          <a:solidFill>
                            <a:schemeClr val="bg1"/>
                          </a:solidFill>
                          <a:latin typeface="Comic Sans MS" panose="030F0702030302020204" pitchFamily="66" charset="0"/>
                          <a:cs typeface="Comic Sans MS"/>
                        </a:rPr>
                        <a:t>Class</a:t>
                      </a:r>
                      <a:r>
                        <a:rPr lang="en-US" sz="1400" b="1" baseline="0" dirty="0" smtClean="0">
                          <a:solidFill>
                            <a:schemeClr val="bg1"/>
                          </a:solidFill>
                          <a:latin typeface="Comic Sans MS" panose="030F0702030302020204" pitchFamily="66" charset="0"/>
                          <a:cs typeface="Comic Sans MS"/>
                        </a:rPr>
                        <a:t> Characteristics </a:t>
                      </a:r>
                      <a:endParaRPr lang="en-US" sz="1400" b="1" dirty="0">
                        <a:solidFill>
                          <a:schemeClr val="bg1"/>
                        </a:solidFill>
                        <a:latin typeface="Comic Sans MS" panose="030F0702030302020204" pitchFamily="66" charset="0"/>
                        <a:cs typeface="Comic Sans MS"/>
                      </a:endParaRPr>
                    </a:p>
                  </a:txBody>
                  <a:tcPr marL="68580" marR="68580" marT="60960" marB="6096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hMerge="1">
                  <a:txBody>
                    <a:bodyPr/>
                    <a:lstStyle/>
                    <a:p>
                      <a:pPr algn="ctr"/>
                      <a:endParaRPr lang="en-US" sz="3200" b="1" dirty="0">
                        <a:latin typeface="Comic Sans MS" panose="030F0702030302020204" pitchFamily="66" charset="0"/>
                        <a:cs typeface="Comic Sans MS"/>
                      </a:endParaRPr>
                    </a:p>
                  </a:txBody>
                  <a:tcPr anchor="ctr"/>
                </a:tc>
                <a:tc hMerge="1">
                  <a:txBody>
                    <a:bodyPr/>
                    <a:lstStyle/>
                    <a:p>
                      <a:pPr algn="ctr"/>
                      <a:endParaRPr lang="en-US" sz="1400" b="1" dirty="0">
                        <a:solidFill>
                          <a:schemeClr val="bg1"/>
                        </a:solidFill>
                        <a:latin typeface="Comic Sans MS" panose="030F0702030302020204" pitchFamily="66" charset="0"/>
                        <a:cs typeface="Comic Sans MS"/>
                      </a:endParaRPr>
                    </a:p>
                  </a:txBody>
                  <a:tcPr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444971">
                <a:tc>
                  <a:txBody>
                    <a:bodyPr/>
                    <a:lstStyle/>
                    <a:p>
                      <a:pPr marL="0" lvl="0" indent="0" algn="ctr">
                        <a:spcAft>
                          <a:spcPts val="0"/>
                        </a:spcAft>
                        <a:buFont typeface="Symbol"/>
                        <a:buNone/>
                      </a:pPr>
                      <a:r>
                        <a:rPr lang="en-GB" sz="1400" b="1" dirty="0" smtClean="0">
                          <a:solidFill>
                            <a:schemeClr val="bg1"/>
                          </a:solidFill>
                          <a:effectLst/>
                          <a:latin typeface="Comic Sans MS" panose="030F0702030302020204" pitchFamily="66" charset="0"/>
                          <a:ea typeface="ＭＳ 明朝"/>
                          <a:cs typeface="Comic Sans MS"/>
                        </a:rPr>
                        <a:t>Upper</a:t>
                      </a:r>
                      <a:endParaRPr lang="en-GB" sz="1400" b="1" dirty="0">
                        <a:solidFill>
                          <a:schemeClr val="bg1"/>
                        </a:solidFill>
                        <a:effectLst/>
                        <a:latin typeface="Comic Sans MS" panose="030F0702030302020204" pitchFamily="66" charset="0"/>
                        <a:ea typeface="ＭＳ 明朝"/>
                        <a:cs typeface="Comic Sans MS"/>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r>
                        <a:rPr lang="en-GB" sz="1400" b="1" dirty="0" smtClean="0">
                          <a:solidFill>
                            <a:schemeClr val="bg1"/>
                          </a:solidFill>
                          <a:latin typeface="Comic Sans MS" panose="030F0702030302020204" pitchFamily="66" charset="0"/>
                        </a:rPr>
                        <a:t>Middle</a:t>
                      </a:r>
                      <a:endParaRPr lang="en-GB" sz="1400" b="1" dirty="0">
                        <a:solidFill>
                          <a:schemeClr val="bg1"/>
                        </a:solidFill>
                        <a:latin typeface="Comic Sans MS" panose="030F0702030302020204" pitchFamily="66" charset="0"/>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algn="ctr"/>
                      <a:r>
                        <a:rPr lang="en-GB" sz="1400" b="1" dirty="0" smtClean="0">
                          <a:solidFill>
                            <a:schemeClr val="bg1"/>
                          </a:solidFill>
                          <a:latin typeface="Comic Sans MS" panose="030F0702030302020204" pitchFamily="66" charset="0"/>
                        </a:rPr>
                        <a:t>Working</a:t>
                      </a:r>
                      <a:endParaRPr lang="en-GB" sz="1400" b="1" dirty="0">
                        <a:solidFill>
                          <a:schemeClr val="bg1"/>
                        </a:solidFill>
                        <a:latin typeface="Comic Sans MS" panose="030F0702030302020204" pitchFamily="66" charset="0"/>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5811520">
                <a:tc>
                  <a:txBody>
                    <a:bodyPr/>
                    <a:lstStyle/>
                    <a:p>
                      <a:pPr marL="285750" indent="-285750" algn="ctr">
                        <a:buFont typeface="Arial" panose="020B0604020202020204" pitchFamily="34" charset="0"/>
                        <a:buChar char="•"/>
                      </a:pPr>
                      <a:r>
                        <a:rPr lang="en-US" sz="1400" b="1" dirty="0" smtClean="0">
                          <a:solidFill>
                            <a:schemeClr val="bg1"/>
                          </a:solidFill>
                          <a:latin typeface="Comic Sans MS" panose="030F0702030302020204" pitchFamily="66" charset="0"/>
                          <a:cs typeface="Comic Sans MS"/>
                        </a:rPr>
                        <a:t>Small</a:t>
                      </a:r>
                      <a:r>
                        <a:rPr lang="en-US" sz="1400" b="1" baseline="0" dirty="0" smtClean="0">
                          <a:solidFill>
                            <a:schemeClr val="bg1"/>
                          </a:solidFill>
                          <a:latin typeface="Comic Sans MS" panose="030F0702030302020204" pitchFamily="66" charset="0"/>
                          <a:cs typeface="Comic Sans MS"/>
                        </a:rPr>
                        <a:t> number of wealthy families. </a:t>
                      </a:r>
                    </a:p>
                    <a:p>
                      <a:pPr marL="285750" indent="-285750" algn="ctr">
                        <a:buFont typeface="Arial" panose="020B0604020202020204" pitchFamily="34" charset="0"/>
                        <a:buChar char="•"/>
                      </a:pPr>
                      <a:endParaRPr lang="en-US" sz="1400" b="1" baseline="0" dirty="0" smtClean="0">
                        <a:solidFill>
                          <a:schemeClr val="bg1"/>
                        </a:solidFill>
                        <a:latin typeface="Comic Sans MS" panose="030F0702030302020204" pitchFamily="66" charset="0"/>
                        <a:cs typeface="Comic Sans MS"/>
                      </a:endParaRPr>
                    </a:p>
                    <a:p>
                      <a:pPr marL="285750" indent="-285750" algn="ctr">
                        <a:buFont typeface="Arial" panose="020B0604020202020204" pitchFamily="34" charset="0"/>
                        <a:buChar char="•"/>
                      </a:pPr>
                      <a:r>
                        <a:rPr lang="en-US" sz="1400" b="1" dirty="0" smtClean="0">
                          <a:solidFill>
                            <a:schemeClr val="bg1"/>
                          </a:solidFill>
                          <a:latin typeface="Comic Sans MS" panose="030F0702030302020204" pitchFamily="66" charset="0"/>
                          <a:cs typeface="Comic Sans MS"/>
                        </a:rPr>
                        <a:t>Privately</a:t>
                      </a:r>
                      <a:r>
                        <a:rPr lang="en-US" sz="1400" b="1" baseline="0" dirty="0" smtClean="0">
                          <a:solidFill>
                            <a:schemeClr val="bg1"/>
                          </a:solidFill>
                          <a:latin typeface="Comic Sans MS" panose="030F0702030302020204" pitchFamily="66" charset="0"/>
                          <a:cs typeface="Comic Sans MS"/>
                        </a:rPr>
                        <a:t> educated and prestigious universities. </a:t>
                      </a:r>
                    </a:p>
                    <a:p>
                      <a:pPr marL="285750" indent="-285750" algn="ctr">
                        <a:buFont typeface="Arial" panose="020B0604020202020204" pitchFamily="34" charset="0"/>
                        <a:buChar char="•"/>
                      </a:pPr>
                      <a:endParaRPr lang="en-US" sz="1400" b="1" baseline="0" dirty="0" smtClean="0">
                        <a:solidFill>
                          <a:schemeClr val="bg1"/>
                        </a:solidFill>
                        <a:latin typeface="Comic Sans MS" panose="030F0702030302020204" pitchFamily="66" charset="0"/>
                        <a:cs typeface="Comic Sans MS"/>
                      </a:endParaRPr>
                    </a:p>
                    <a:p>
                      <a:pPr marL="285750" indent="-285750" algn="ctr">
                        <a:buFont typeface="Arial" panose="020B0604020202020204" pitchFamily="34" charset="0"/>
                        <a:buChar char="•"/>
                      </a:pPr>
                      <a:r>
                        <a:rPr lang="en-US" sz="1400" b="1" baseline="0" dirty="0" smtClean="0">
                          <a:solidFill>
                            <a:schemeClr val="bg1"/>
                          </a:solidFill>
                          <a:latin typeface="Comic Sans MS" panose="030F0702030302020204" pitchFamily="66" charset="0"/>
                          <a:cs typeface="Comic Sans MS"/>
                        </a:rPr>
                        <a:t>‘Old Boy’/ ‘Old School-Tie.’</a:t>
                      </a:r>
                    </a:p>
                    <a:p>
                      <a:pPr marL="285750" indent="-285750" algn="ctr">
                        <a:buFont typeface="Arial" panose="020B0604020202020204" pitchFamily="34" charset="0"/>
                        <a:buChar char="•"/>
                      </a:pPr>
                      <a:endParaRPr lang="en-US" sz="1400" b="1" baseline="0" dirty="0" smtClean="0">
                        <a:solidFill>
                          <a:schemeClr val="bg1"/>
                        </a:solidFill>
                        <a:latin typeface="Comic Sans MS" panose="030F0702030302020204" pitchFamily="66" charset="0"/>
                        <a:cs typeface="Comic Sans MS"/>
                      </a:endParaRPr>
                    </a:p>
                    <a:p>
                      <a:pPr marL="285750" indent="-285750" algn="ctr">
                        <a:buFont typeface="Arial" panose="020B0604020202020204" pitchFamily="34" charset="0"/>
                        <a:buChar char="•"/>
                      </a:pPr>
                      <a:r>
                        <a:rPr lang="en-US" sz="1400" b="1" baseline="0" dirty="0" smtClean="0">
                          <a:solidFill>
                            <a:schemeClr val="bg1"/>
                          </a:solidFill>
                          <a:latin typeface="Comic Sans MS" panose="030F0702030302020204" pitchFamily="66" charset="0"/>
                          <a:cs typeface="Comic Sans MS"/>
                        </a:rPr>
                        <a:t>Conservative norms and values</a:t>
                      </a:r>
                    </a:p>
                    <a:p>
                      <a:pPr marL="285750" indent="-285750" algn="ctr">
                        <a:buFont typeface="Arial" panose="020B0604020202020204" pitchFamily="34" charset="0"/>
                        <a:buChar char="•"/>
                      </a:pPr>
                      <a:endParaRPr lang="en-US" sz="1400" b="1" baseline="0" dirty="0" smtClean="0">
                        <a:solidFill>
                          <a:schemeClr val="bg1"/>
                        </a:solidFill>
                        <a:latin typeface="Comic Sans MS" panose="030F0702030302020204" pitchFamily="66" charset="0"/>
                        <a:cs typeface="Comic Sans MS"/>
                      </a:endParaRPr>
                    </a:p>
                    <a:p>
                      <a:pPr marL="285750" indent="-285750" algn="ctr">
                        <a:buFont typeface="Arial" panose="020B0604020202020204" pitchFamily="34" charset="0"/>
                        <a:buChar char="•"/>
                      </a:pPr>
                      <a:r>
                        <a:rPr lang="en-US" sz="1400" b="1" baseline="0" dirty="0" smtClean="0">
                          <a:solidFill>
                            <a:schemeClr val="bg1"/>
                          </a:solidFill>
                          <a:latin typeface="Comic Sans MS" panose="030F0702030302020204" pitchFamily="66" charset="0"/>
                          <a:cs typeface="Comic Sans MS"/>
                        </a:rPr>
                        <a:t>High culture.</a:t>
                      </a:r>
                    </a:p>
                    <a:p>
                      <a:pPr marL="285750" indent="-285750" algn="ctr">
                        <a:buFont typeface="Arial" panose="020B0604020202020204" pitchFamily="34" charset="0"/>
                        <a:buChar char="•"/>
                      </a:pPr>
                      <a:endParaRPr lang="en-US" sz="1400" b="1" baseline="0" dirty="0" smtClean="0">
                        <a:solidFill>
                          <a:schemeClr val="bg1"/>
                        </a:solidFill>
                        <a:latin typeface="Comic Sans MS" panose="030F0702030302020204" pitchFamily="66" charset="0"/>
                        <a:cs typeface="Comic Sans MS"/>
                      </a:endParaRPr>
                    </a:p>
                    <a:p>
                      <a:pPr marL="285750" indent="-285750" algn="ctr">
                        <a:buFont typeface="Arial" panose="020B0604020202020204" pitchFamily="34" charset="0"/>
                        <a:buChar char="•"/>
                      </a:pPr>
                      <a:r>
                        <a:rPr lang="en-US" sz="1400" b="1" baseline="0" dirty="0" smtClean="0">
                          <a:solidFill>
                            <a:schemeClr val="bg1"/>
                          </a:solidFill>
                          <a:latin typeface="Comic Sans MS" panose="030F0702030302020204" pitchFamily="66" charset="0"/>
                          <a:cs typeface="Comic Sans MS"/>
                        </a:rPr>
                        <a:t>Exclusive social events.  </a:t>
                      </a:r>
                      <a:endParaRPr lang="en-US" sz="1400" b="1" dirty="0">
                        <a:solidFill>
                          <a:schemeClr val="bg1"/>
                        </a:solidFill>
                        <a:latin typeface="Comic Sans MS" panose="030F0702030302020204" pitchFamily="66" charset="0"/>
                        <a:cs typeface="Comic Sans MS"/>
                      </a:endParaRPr>
                    </a:p>
                  </a:txBody>
                  <a:tcPr marL="68580" marR="68580" marT="60960" marB="6096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285750" lvl="0" indent="-285750" algn="ctr">
                        <a:spcAft>
                          <a:spcPts val="0"/>
                        </a:spcAft>
                        <a:buFont typeface="Arial" panose="020B0604020202020204" pitchFamily="34" charset="0"/>
                        <a:buChar char="•"/>
                      </a:pPr>
                      <a:r>
                        <a:rPr lang="en-GB" sz="1400" b="1" dirty="0" smtClean="0">
                          <a:solidFill>
                            <a:schemeClr val="bg1"/>
                          </a:solidFill>
                          <a:effectLst/>
                          <a:latin typeface="Comic Sans MS" panose="030F0702030302020204" pitchFamily="66" charset="0"/>
                          <a:ea typeface="MS Mincho"/>
                          <a:cs typeface="Times New Roman"/>
                        </a:rPr>
                        <a:t>Broad</a:t>
                      </a:r>
                      <a:r>
                        <a:rPr lang="en-GB" sz="1400" b="1" baseline="0" dirty="0" smtClean="0">
                          <a:solidFill>
                            <a:schemeClr val="bg1"/>
                          </a:solidFill>
                          <a:effectLst/>
                          <a:latin typeface="Comic Sans MS" panose="030F0702030302020204" pitchFamily="66" charset="0"/>
                          <a:ea typeface="MS Mincho"/>
                          <a:cs typeface="Times New Roman"/>
                        </a:rPr>
                        <a:t> and diverse membership e.g. professionals, managers, self-employed. </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Focus upon home ownership. </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Both state and private education. Although education is valued. </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High cultural capital. </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Defer gratification. </a:t>
                      </a:r>
                      <a:endParaRPr lang="en-GB" sz="1400" b="1" dirty="0">
                        <a:solidFill>
                          <a:schemeClr val="bg1"/>
                        </a:solidFill>
                        <a:effectLst/>
                        <a:latin typeface="Comic Sans MS" panose="030F0702030302020204" pitchFamily="66" charset="0"/>
                        <a:ea typeface="MS Mincho"/>
                        <a:cs typeface="Times New Roman"/>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285750" lvl="0" indent="-285750" algn="ctr">
                        <a:spcAft>
                          <a:spcPts val="0"/>
                        </a:spcAft>
                        <a:buFont typeface="Arial" panose="020B0604020202020204" pitchFamily="34" charset="0"/>
                        <a:buChar char="•"/>
                      </a:pPr>
                      <a:r>
                        <a:rPr lang="en-GB" sz="1400" b="1" dirty="0" smtClean="0">
                          <a:solidFill>
                            <a:schemeClr val="bg1"/>
                          </a:solidFill>
                          <a:effectLst/>
                          <a:latin typeface="Comic Sans MS" panose="030F0702030302020204" pitchFamily="66" charset="0"/>
                          <a:ea typeface="MS Mincho"/>
                          <a:cs typeface="Times New Roman"/>
                        </a:rPr>
                        <a:t>Manual employment.</a:t>
                      </a:r>
                      <a:r>
                        <a:rPr lang="en-GB" sz="1400" b="1" baseline="0" dirty="0" smtClean="0">
                          <a:solidFill>
                            <a:schemeClr val="bg1"/>
                          </a:solidFill>
                          <a:effectLst/>
                          <a:latin typeface="Comic Sans MS" panose="030F0702030302020204" pitchFamily="66" charset="0"/>
                          <a:ea typeface="MS Mincho"/>
                          <a:cs typeface="Times New Roman"/>
                        </a:rPr>
                        <a:t> </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Strong sense of communal identity. </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Extended family networks used as support. </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Immediate gratification.</a:t>
                      </a:r>
                    </a:p>
                    <a:p>
                      <a:pPr marL="285750" lvl="0" indent="-285750" algn="ctr">
                        <a:spcAft>
                          <a:spcPts val="0"/>
                        </a:spcAft>
                        <a:buFont typeface="Arial" panose="020B0604020202020204" pitchFamily="34" charset="0"/>
                        <a:buChar char="•"/>
                      </a:pPr>
                      <a:endParaRPr lang="en-GB" sz="1400" b="1" baseline="0" dirty="0" smtClean="0">
                        <a:solidFill>
                          <a:schemeClr val="bg1"/>
                        </a:solidFill>
                        <a:effectLst/>
                        <a:latin typeface="Comic Sans MS" panose="030F0702030302020204" pitchFamily="66" charset="0"/>
                        <a:ea typeface="MS Mincho"/>
                        <a:cs typeface="Times New Roman"/>
                      </a:endParaRPr>
                    </a:p>
                    <a:p>
                      <a:pPr marL="285750" lvl="0" indent="-285750" algn="ctr">
                        <a:spcAft>
                          <a:spcPts val="0"/>
                        </a:spcAft>
                        <a:buFont typeface="Arial" panose="020B0604020202020204" pitchFamily="34" charset="0"/>
                        <a:buChar char="•"/>
                      </a:pPr>
                      <a:r>
                        <a:rPr lang="en-GB" sz="1400" b="1" baseline="0" dirty="0" smtClean="0">
                          <a:solidFill>
                            <a:schemeClr val="bg1"/>
                          </a:solidFill>
                          <a:effectLst/>
                          <a:latin typeface="Comic Sans MS" panose="030F0702030302020204" pitchFamily="66" charset="0"/>
                          <a:ea typeface="MS Mincho"/>
                          <a:cs typeface="Times New Roman"/>
                        </a:rPr>
                        <a:t>New ‘underclass’ emerging who are often stigmatized and used as scapegoats by the media.  </a:t>
                      </a:r>
                      <a:endParaRPr lang="en-GB" sz="1400" b="1" dirty="0">
                        <a:solidFill>
                          <a:schemeClr val="bg1"/>
                        </a:solidFill>
                        <a:effectLst/>
                        <a:latin typeface="Comic Sans MS" panose="030F0702030302020204" pitchFamily="66" charset="0"/>
                        <a:ea typeface="MS Mincho"/>
                        <a:cs typeface="Times New Roman"/>
                      </a:endParaRPr>
                    </a:p>
                  </a:txBody>
                  <a:tcPr marL="85725" marR="85725" marT="0" marB="0" anchor="ct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146986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02825066"/>
              </p:ext>
            </p:extLst>
          </p:nvPr>
        </p:nvGraphicFramePr>
        <p:xfrm>
          <a:off x="112594" y="955957"/>
          <a:ext cx="6509982" cy="7993198"/>
        </p:xfrm>
        <a:graphic>
          <a:graphicData uri="http://schemas.openxmlformats.org/drawingml/2006/table">
            <a:tbl>
              <a:tblPr firstRow="1" firstCol="1"/>
              <a:tblGrid>
                <a:gridCol w="3310503"/>
                <a:gridCol w="3199479"/>
              </a:tblGrid>
              <a:tr h="395233">
                <a:tc>
                  <a:txBody>
                    <a:bodyPr/>
                    <a:lstStyle/>
                    <a:p>
                      <a:pPr marL="457200" algn="ctr">
                        <a:lnSpc>
                          <a:spcPct val="115000"/>
                        </a:lnSpc>
                        <a:spcAft>
                          <a:spcPts val="0"/>
                        </a:spcAft>
                      </a:pPr>
                      <a:r>
                        <a:rPr lang="en-GB" sz="1200" b="1" dirty="0" smtClean="0">
                          <a:solidFill>
                            <a:schemeClr val="bg1"/>
                          </a:solidFill>
                          <a:effectLst/>
                          <a:latin typeface="Comic Sans MS" panose="030F0702030302020204" pitchFamily="66" charset="0"/>
                        </a:rPr>
                        <a:t>Class is </a:t>
                      </a:r>
                      <a:r>
                        <a:rPr lang="en-GB" sz="1200" b="1" dirty="0">
                          <a:solidFill>
                            <a:schemeClr val="bg1"/>
                          </a:solidFill>
                          <a:effectLst/>
                          <a:latin typeface="Comic Sans MS" panose="030F0702030302020204" pitchFamily="66" charset="0"/>
                        </a:rPr>
                        <a:t>Not Important</a:t>
                      </a:r>
                      <a:endParaRPr lang="en-GB" sz="12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algn="ctr">
                        <a:lnSpc>
                          <a:spcPct val="115000"/>
                        </a:lnSpc>
                        <a:spcAft>
                          <a:spcPts val="0"/>
                        </a:spcAft>
                      </a:pPr>
                      <a:r>
                        <a:rPr lang="en-GB" sz="1200" b="1" dirty="0" smtClean="0">
                          <a:solidFill>
                            <a:schemeClr val="bg1"/>
                          </a:solidFill>
                          <a:effectLst/>
                          <a:latin typeface="Comic Sans MS" panose="030F0702030302020204" pitchFamily="66" charset="0"/>
                        </a:rPr>
                        <a:t>Class </a:t>
                      </a:r>
                      <a:r>
                        <a:rPr lang="en-GB" sz="1200" b="1" dirty="0">
                          <a:solidFill>
                            <a:schemeClr val="bg1"/>
                          </a:solidFill>
                          <a:effectLst/>
                          <a:latin typeface="Comic Sans MS" panose="030F0702030302020204" pitchFamily="66" charset="0"/>
                        </a:rPr>
                        <a:t>is Important</a:t>
                      </a:r>
                      <a:endParaRPr lang="en-GB" sz="12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663447">
                <a:tc>
                  <a:txBody>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r>
                        <a:rPr lang="en-GB" sz="1200" b="1" dirty="0" smtClean="0">
                          <a:solidFill>
                            <a:schemeClr val="bg1"/>
                          </a:solidFill>
                          <a:latin typeface="Comic Sans MS" panose="030F0702030302020204" pitchFamily="66" charset="0"/>
                        </a:rPr>
                        <a:t>Clarke and Saunders (1991) social class is becoming fragmented into a range of different groups and being replaced by a whole range of other influences e.g. gender, religion, consumption.</a:t>
                      </a:r>
                    </a:p>
                    <a:p>
                      <a:pPr marL="457200" marR="0" lvl="0" indent="0" algn="ctr" defTabSz="457200" rtl="0" eaLnBrk="1" fontAlgn="auto" latinLnBrk="0" hangingPunct="1">
                        <a:lnSpc>
                          <a:spcPct val="115000"/>
                        </a:lnSpc>
                        <a:spcBef>
                          <a:spcPts val="0"/>
                        </a:spcBef>
                        <a:spcAft>
                          <a:spcPts val="0"/>
                        </a:spcAft>
                        <a:buClrTx/>
                        <a:buSzTx/>
                        <a:buFontTx/>
                        <a:buNone/>
                        <a:tabLst/>
                        <a:defRPr/>
                      </a:pPr>
                      <a:endParaRPr lang="en-GB" sz="1200" b="1" dirty="0" smtClean="0">
                        <a:solidFill>
                          <a:schemeClr val="bg1"/>
                        </a:solidFill>
                        <a:latin typeface="Comic Sans MS" panose="030F0702030302020204" pitchFamily="66" charset="0"/>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marR="0" lvl="0" indent="0" algn="l" defTabSz="457200" rtl="0" eaLnBrk="1" fontAlgn="auto" latinLnBrk="0" hangingPunct="1">
                        <a:lnSpc>
                          <a:spcPct val="115000"/>
                        </a:lnSpc>
                        <a:spcBef>
                          <a:spcPts val="0"/>
                        </a:spcBef>
                        <a:spcAft>
                          <a:spcPts val="0"/>
                        </a:spcAft>
                        <a:buClrTx/>
                        <a:buSzTx/>
                        <a:buFontTx/>
                        <a:buNone/>
                        <a:tabLst/>
                        <a:defRPr/>
                      </a:pPr>
                      <a:r>
                        <a:rPr lang="en-GB" sz="1200" b="1" dirty="0" smtClean="0">
                          <a:solidFill>
                            <a:schemeClr val="bg1"/>
                          </a:solidFill>
                          <a:latin typeface="Comic Sans MS" panose="030F0702030302020204" pitchFamily="66" charset="0"/>
                        </a:rPr>
                        <a:t>Consumption maybe an important factor in identity creation, but this is not a free choice, this depends on economic capital. Social class is still a major limitation on people choosing any identity they desire. </a:t>
                      </a:r>
                    </a:p>
                    <a:p>
                      <a:pPr marL="457200" marR="0" lvl="0" indent="0" algn="ctr" defTabSz="457200" rtl="0" eaLnBrk="1" fontAlgn="auto" latinLnBrk="0" hangingPunct="1">
                        <a:lnSpc>
                          <a:spcPct val="115000"/>
                        </a:lnSpc>
                        <a:spcBef>
                          <a:spcPts val="0"/>
                        </a:spcBef>
                        <a:spcAft>
                          <a:spcPts val="0"/>
                        </a:spcAft>
                        <a:buClrTx/>
                        <a:buSzTx/>
                        <a:buFontTx/>
                        <a:buNone/>
                        <a:tabLst/>
                        <a:defRPr/>
                      </a:pPr>
                      <a:endParaRPr lang="en-GB" sz="1200" b="1" kern="1200" dirty="0" smtClean="0">
                        <a:solidFill>
                          <a:schemeClr val="bg1"/>
                        </a:solidFill>
                        <a:effectLst/>
                        <a:latin typeface="Comic Sans MS" panose="030F0702030302020204" pitchFamily="66" charset="0"/>
                        <a:ea typeface="+mn-ea"/>
                        <a:cs typeface="+mn-cs"/>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107600">
                <a:tc>
                  <a:txBody>
                    <a:bodyPr/>
                    <a:lstStyle/>
                    <a:p>
                      <a:pPr marL="457200" marR="0" indent="0" algn="ctr" defTabSz="457200" rtl="0" eaLnBrk="1" fontAlgn="auto" latinLnBrk="0" hangingPunct="1">
                        <a:lnSpc>
                          <a:spcPct val="115000"/>
                        </a:lnSpc>
                        <a:spcBef>
                          <a:spcPts val="0"/>
                        </a:spcBef>
                        <a:spcAft>
                          <a:spcPts val="0"/>
                        </a:spcAft>
                        <a:buClrTx/>
                        <a:buSzTx/>
                        <a:buFontTx/>
                        <a:buNone/>
                        <a:tabLst/>
                        <a:defRPr/>
                      </a:pPr>
                      <a:r>
                        <a:rPr lang="en-GB" sz="1200" b="1" dirty="0" err="1" smtClean="0">
                          <a:solidFill>
                            <a:schemeClr val="bg1"/>
                          </a:solidFill>
                          <a:latin typeface="Comic Sans MS" panose="030F0702030302020204" pitchFamily="66" charset="0"/>
                        </a:rPr>
                        <a:t>Pakulski</a:t>
                      </a:r>
                      <a:r>
                        <a:rPr lang="en-GB" sz="1200" b="1" dirty="0" smtClean="0">
                          <a:solidFill>
                            <a:schemeClr val="bg1"/>
                          </a:solidFill>
                          <a:latin typeface="Comic Sans MS" panose="030F0702030302020204" pitchFamily="66" charset="0"/>
                        </a:rPr>
                        <a:t> and Waters (1996) class is dead as an important factor in a person’s identity, it is being replaced with the lifestyle and consumption patterns.</a:t>
                      </a: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algn="ctr">
                        <a:lnSpc>
                          <a:spcPct val="115000"/>
                        </a:lnSpc>
                        <a:spcAft>
                          <a:spcPts val="0"/>
                        </a:spcAft>
                      </a:pPr>
                      <a:r>
                        <a:rPr lang="en-GB" sz="1200" b="1" dirty="0" smtClean="0">
                          <a:solidFill>
                            <a:schemeClr val="bg1"/>
                          </a:solidFill>
                          <a:latin typeface="Comic Sans MS" panose="030F0702030302020204" pitchFamily="66" charset="0"/>
                        </a:rPr>
                        <a:t>The British Social Attitude Survey (2007): 95% of people still identified with a social class. 38% identified themselves as M/C, whilst 57% as W/C. </a:t>
                      </a:r>
                      <a:endParaRPr lang="en-GB" sz="1200" b="1" i="0"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419368">
                <a:tc>
                  <a:txBody>
                    <a:bodyPr/>
                    <a:lstStyle/>
                    <a:p>
                      <a:pPr marL="457200" marR="0" indent="0" algn="ctr" defTabSz="457200" rtl="0" eaLnBrk="1" fontAlgn="auto" latinLnBrk="0" hangingPunct="1">
                        <a:lnSpc>
                          <a:spcPct val="115000"/>
                        </a:lnSpc>
                        <a:spcBef>
                          <a:spcPts val="0"/>
                        </a:spcBef>
                        <a:spcAft>
                          <a:spcPts val="0"/>
                        </a:spcAft>
                        <a:buClrTx/>
                        <a:buSzTx/>
                        <a:buFontTx/>
                        <a:buNone/>
                        <a:tabLst/>
                        <a:defRPr/>
                      </a:pPr>
                      <a:r>
                        <a:rPr lang="en-GB" sz="1200" b="1" dirty="0" smtClean="0">
                          <a:solidFill>
                            <a:schemeClr val="bg1"/>
                          </a:solidFill>
                          <a:latin typeface="Comic Sans MS" panose="030F0702030302020204" pitchFamily="66" charset="0"/>
                        </a:rPr>
                        <a:t>Lash and </a:t>
                      </a:r>
                      <a:r>
                        <a:rPr lang="en-GB" sz="1200" b="1" dirty="0" err="1" smtClean="0">
                          <a:solidFill>
                            <a:schemeClr val="bg1"/>
                          </a:solidFill>
                          <a:latin typeface="Comic Sans MS" panose="030F0702030302020204" pitchFamily="66" charset="0"/>
                        </a:rPr>
                        <a:t>Urry</a:t>
                      </a:r>
                      <a:r>
                        <a:rPr lang="en-GB" sz="1200" b="1" dirty="0" smtClean="0">
                          <a:solidFill>
                            <a:schemeClr val="bg1"/>
                          </a:solidFill>
                          <a:latin typeface="Comic Sans MS" panose="030F0702030302020204" pitchFamily="66" charset="0"/>
                        </a:rPr>
                        <a:t> (1987) class subcultures (UC, MC &amp; WC) have weakened, people’s cultural choices, tastes and lifestyles have become more individualistic and less influenced by close communities and work situations. </a:t>
                      </a: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r>
                        <a:rPr lang="en-GB" altLang="en-US" sz="1200" b="1" dirty="0" smtClean="0">
                          <a:solidFill>
                            <a:schemeClr val="bg1"/>
                          </a:solidFill>
                          <a:latin typeface="Comic Sans MS" panose="030F0702030302020204" pitchFamily="66" charset="0"/>
                        </a:rPr>
                        <a:t>Marshall and Guardian/ICM Polls (2007):  many people in the UK still see social class as a significant source of identity, including 18-24 year olds. </a:t>
                      </a:r>
                      <a:r>
                        <a:rPr lang="en-GB" sz="1200" b="1" dirty="0" smtClean="0">
                          <a:solidFill>
                            <a:schemeClr val="bg1"/>
                          </a:solidFill>
                          <a:latin typeface="Comic Sans MS" panose="030F0702030302020204" pitchFamily="66" charset="0"/>
                        </a:rPr>
                        <a:t> </a:t>
                      </a:r>
                    </a:p>
                    <a:p>
                      <a:pPr marL="457200" marR="0" lvl="0" indent="0" algn="ctr" defTabSz="457200" rtl="0" eaLnBrk="1" fontAlgn="auto" latinLnBrk="0" hangingPunct="1">
                        <a:lnSpc>
                          <a:spcPct val="115000"/>
                        </a:lnSpc>
                        <a:spcBef>
                          <a:spcPts val="0"/>
                        </a:spcBef>
                        <a:spcAft>
                          <a:spcPts val="0"/>
                        </a:spcAft>
                        <a:buClrTx/>
                        <a:buSzTx/>
                        <a:buFontTx/>
                        <a:buNone/>
                        <a:tabLst/>
                        <a:defRPr/>
                      </a:pPr>
                      <a:endParaRPr lang="en-GB" sz="1200" b="1" i="0"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1139980">
                <a:tc>
                  <a:txBody>
                    <a:bodyPr/>
                    <a:lstStyle/>
                    <a:p>
                      <a:pPr marL="457200" marR="0" indent="0" algn="ctr" defTabSz="457200" rtl="0" eaLnBrk="1" fontAlgn="auto" latinLnBrk="0" hangingPunct="1">
                        <a:lnSpc>
                          <a:spcPct val="115000"/>
                        </a:lnSpc>
                        <a:spcBef>
                          <a:spcPts val="0"/>
                        </a:spcBef>
                        <a:spcAft>
                          <a:spcPts val="0"/>
                        </a:spcAft>
                        <a:buClrTx/>
                        <a:buSzTx/>
                        <a:buFontTx/>
                        <a:buNone/>
                        <a:tabLst/>
                        <a:defRPr/>
                      </a:pPr>
                      <a:r>
                        <a:rPr lang="en-GB" sz="1200" b="1" dirty="0" smtClean="0">
                          <a:solidFill>
                            <a:schemeClr val="bg1"/>
                          </a:solidFill>
                          <a:latin typeface="Comic Sans MS" panose="030F0702030302020204" pitchFamily="66" charset="0"/>
                        </a:rPr>
                        <a:t>Postmodernists suggest identities have become much more fluid and changeable, people can now choose, ‘pick ‘n’ mix’, Class is another ‘metanarrative.’</a:t>
                      </a: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rowSpan="2">
                  <a:txBody>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r>
                        <a:rPr lang="en-GB" sz="1200" b="1" i="0" dirty="0" smtClean="0">
                          <a:solidFill>
                            <a:schemeClr val="bg1"/>
                          </a:solidFill>
                          <a:effectLst/>
                          <a:latin typeface="Comic Sans MS" panose="030F0702030302020204" pitchFamily="66" charset="0"/>
                          <a:ea typeface="Calibri"/>
                          <a:cs typeface="Times New Roman"/>
                        </a:rPr>
                        <a:t>Class</a:t>
                      </a:r>
                      <a:r>
                        <a:rPr lang="en-GB" sz="1200" b="1" i="0" baseline="0" dirty="0" smtClean="0">
                          <a:solidFill>
                            <a:schemeClr val="bg1"/>
                          </a:solidFill>
                          <a:effectLst/>
                          <a:latin typeface="Comic Sans MS" panose="030F0702030302020204" pitchFamily="66" charset="0"/>
                          <a:ea typeface="Calibri"/>
                          <a:cs typeface="Times New Roman"/>
                        </a:rPr>
                        <a:t> has grown to be more complex than U/C, M/C and W/C and is still an important factor in identity today – Savage (2013). </a:t>
                      </a:r>
                      <a:endParaRPr lang="en-GB" sz="1200" b="1" i="0"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2224279">
                <a:tc>
                  <a:txBody>
                    <a:bodyPr/>
                    <a:lstStyle/>
                    <a:p>
                      <a:pPr marL="457200" marR="0" indent="0" algn="ctr" defTabSz="457200" rtl="0" eaLnBrk="1" fontAlgn="auto" latinLnBrk="0" hangingPunct="1">
                        <a:lnSpc>
                          <a:spcPct val="115000"/>
                        </a:lnSpc>
                        <a:spcBef>
                          <a:spcPts val="0"/>
                        </a:spcBef>
                        <a:spcAft>
                          <a:spcPts val="0"/>
                        </a:spcAft>
                        <a:buClrTx/>
                        <a:buSzTx/>
                        <a:buFontTx/>
                        <a:buNone/>
                        <a:tabLst/>
                        <a:defRPr/>
                      </a:pPr>
                      <a:r>
                        <a:rPr lang="en-GB" altLang="en-US" sz="1200" b="1" dirty="0" smtClean="0">
                          <a:solidFill>
                            <a:schemeClr val="bg1"/>
                          </a:solidFill>
                          <a:latin typeface="Comic Sans MS" panose="030F0702030302020204" pitchFamily="66" charset="0"/>
                        </a:rPr>
                        <a:t>A Rise in Hybrid-Identities: Class, may be important, but not the only factor,  e.g. a young man: might take ideas from femininity (make up, </a:t>
                      </a:r>
                      <a:r>
                        <a:rPr lang="en-GB" altLang="en-US" sz="1200" b="1" dirty="0" err="1" smtClean="0">
                          <a:solidFill>
                            <a:schemeClr val="bg1"/>
                          </a:solidFill>
                          <a:latin typeface="Comic Sans MS" panose="030F0702030302020204" pitchFamily="66" charset="0"/>
                        </a:rPr>
                        <a:t>handcream</a:t>
                      </a:r>
                      <a:r>
                        <a:rPr lang="en-GB" altLang="en-US" sz="1200" b="1" dirty="0" smtClean="0">
                          <a:solidFill>
                            <a:schemeClr val="bg1"/>
                          </a:solidFill>
                          <a:latin typeface="Comic Sans MS" panose="030F0702030302020204" pitchFamily="66" charset="0"/>
                        </a:rPr>
                        <a:t>, accessories), from a media role model (copying the hero’s hairstyle and/or attitude) and from consumption (wearing designer brands of clothing). </a:t>
                      </a:r>
                    </a:p>
                    <a:p>
                      <a:pPr marL="457200" algn="ctr">
                        <a:lnSpc>
                          <a:spcPct val="115000"/>
                        </a:lnSpc>
                        <a:spcAft>
                          <a:spcPts val="0"/>
                        </a:spcAft>
                      </a:pPr>
                      <a:endParaRPr lang="en-GB" sz="1200" b="1" dirty="0">
                        <a:solidFill>
                          <a:schemeClr val="bg1"/>
                        </a:solidFill>
                        <a:effectLst/>
                        <a:latin typeface="Comic Sans MS" panose="030F0702030302020204" pitchFamily="66" charset="0"/>
                        <a:ea typeface="Calibri"/>
                        <a:cs typeface="Times New Roman"/>
                      </a:endParaRPr>
                    </a:p>
                  </a:txBody>
                  <a:tcPr marL="48126" marR="48126"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vMerge="1">
                  <a:txBody>
                    <a:bodyPr/>
                    <a:lstStyle/>
                    <a:p>
                      <a:pPr marL="457200" marR="0" lvl="0" indent="0" algn="ctr" defTabSz="457200" rtl="0" eaLnBrk="1" fontAlgn="auto" latinLnBrk="0" hangingPunct="1">
                        <a:lnSpc>
                          <a:spcPct val="115000"/>
                        </a:lnSpc>
                        <a:spcBef>
                          <a:spcPts val="0"/>
                        </a:spcBef>
                        <a:spcAft>
                          <a:spcPts val="0"/>
                        </a:spcAft>
                        <a:buClrTx/>
                        <a:buSzTx/>
                        <a:buFontTx/>
                        <a:buNone/>
                        <a:tabLst/>
                        <a:defRPr/>
                      </a:pPr>
                      <a:endParaRPr lang="en-GB" sz="1200" b="1" i="0" dirty="0">
                        <a:solidFill>
                          <a:schemeClr val="bg1"/>
                        </a:solidFill>
                        <a:effectLst/>
                        <a:latin typeface="Comic Sans MS" panose="030F0702030302020204" pitchFamily="66" charset="0"/>
                        <a:ea typeface="Calibri"/>
                        <a:cs typeface="Times New Roman"/>
                      </a:endParaRPr>
                    </a:p>
                  </a:txBody>
                  <a:tcPr marL="64168" marR="64168" marT="0" marB="0">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185525" y="124228"/>
            <a:ext cx="6343650" cy="523220"/>
          </a:xfrm>
          <a:prstGeom prst="rect">
            <a:avLst/>
          </a:prstGeom>
          <a:noFill/>
        </p:spPr>
        <p:txBody>
          <a:bodyPr wrap="square" rtlCol="0">
            <a:spAutoFit/>
          </a:bodyPr>
          <a:lstStyle/>
          <a:p>
            <a:pPr algn="ctr" defTabSz="457200"/>
            <a:r>
              <a:rPr lang="en-GB" sz="2800" b="1" dirty="0">
                <a:solidFill>
                  <a:prstClr val="white"/>
                </a:solidFill>
                <a:latin typeface="Comic Sans MS" panose="030F0702030302020204" pitchFamily="66" charset="0"/>
              </a:rPr>
              <a:t>Is Class </a:t>
            </a:r>
            <a:r>
              <a:rPr lang="en-GB" sz="2800" b="1" dirty="0">
                <a:solidFill>
                  <a:prstClr val="white"/>
                </a:solidFill>
                <a:latin typeface="Comic Sans MS" panose="030F0702030302020204" pitchFamily="66" charset="0"/>
              </a:rPr>
              <a:t>S</a:t>
            </a:r>
            <a:r>
              <a:rPr lang="en-GB" sz="2800" b="1" dirty="0">
                <a:solidFill>
                  <a:prstClr val="white"/>
                </a:solidFill>
                <a:latin typeface="Comic Sans MS" panose="030F0702030302020204" pitchFamily="66" charset="0"/>
              </a:rPr>
              <a:t>till </a:t>
            </a:r>
            <a:r>
              <a:rPr lang="en-GB" sz="2800" b="1" dirty="0">
                <a:solidFill>
                  <a:prstClr val="white"/>
                </a:solidFill>
                <a:latin typeface="Comic Sans MS" panose="030F0702030302020204" pitchFamily="66" charset="0"/>
              </a:rPr>
              <a:t>I</a:t>
            </a:r>
            <a:r>
              <a:rPr lang="en-GB" sz="2800" b="1" dirty="0">
                <a:solidFill>
                  <a:prstClr val="white"/>
                </a:solidFill>
                <a:latin typeface="Comic Sans MS" panose="030F0702030302020204" pitchFamily="66" charset="0"/>
              </a:rPr>
              <a:t>mportant?</a:t>
            </a:r>
            <a:endParaRPr lang="en-GB" sz="2800" b="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3359585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175" y="304801"/>
            <a:ext cx="6343650" cy="1077218"/>
          </a:xfrm>
          <a:prstGeom prst="rect">
            <a:avLst/>
          </a:prstGeom>
          <a:noFill/>
        </p:spPr>
        <p:txBody>
          <a:bodyPr wrap="square" rtlCol="0">
            <a:spAutoFit/>
          </a:bodyPr>
          <a:lstStyle/>
          <a:p>
            <a:pPr algn="ctr" defTabSz="457200"/>
            <a:r>
              <a:rPr lang="en-GB" sz="3200" b="1" dirty="0" smtClean="0">
                <a:solidFill>
                  <a:prstClr val="white"/>
                </a:solidFill>
                <a:latin typeface="Comic Sans MS" panose="030F0702030302020204" pitchFamily="66" charset="0"/>
              </a:rPr>
              <a:t>Exam Questions- identity- 20 marks </a:t>
            </a:r>
            <a:endParaRPr lang="en-GB" sz="3200" b="1" dirty="0">
              <a:solidFill>
                <a:prstClr val="white"/>
              </a:solidFill>
              <a:latin typeface="Comic Sans MS" panose="030F0702030302020204" pitchFamily="66" charset="0"/>
            </a:endParaRPr>
          </a:p>
        </p:txBody>
      </p:sp>
      <p:sp>
        <p:nvSpPr>
          <p:cNvPr id="6" name="TextBox 5"/>
          <p:cNvSpPr txBox="1"/>
          <p:nvPr/>
        </p:nvSpPr>
        <p:spPr>
          <a:xfrm>
            <a:off x="473199" y="1394356"/>
            <a:ext cx="6052145" cy="7402026"/>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fontAlgn="base">
              <a:buFont typeface="Arial" panose="020B0604020202020204" pitchFamily="34" charset="0"/>
              <a:buChar char="•"/>
            </a:pPr>
            <a:r>
              <a:rPr lang="en-GB" sz="1900" dirty="0">
                <a:solidFill>
                  <a:schemeClr val="bg1"/>
                </a:solidFill>
                <a:latin typeface="Comic Sans MS" panose="030F0702030302020204" pitchFamily="66" charset="0"/>
              </a:rPr>
              <a:t>Outline and briefly evaluate the view that social class is a strong influence on an individual’s identity.</a:t>
            </a:r>
          </a:p>
          <a:p>
            <a:pPr marL="342900" indent="-342900" fontAlgn="base">
              <a:buFont typeface="Arial" panose="020B0604020202020204" pitchFamily="34" charset="0"/>
              <a:buChar char="•"/>
            </a:pPr>
            <a:r>
              <a:rPr lang="en-GB" sz="1900" dirty="0">
                <a:solidFill>
                  <a:schemeClr val="bg1"/>
                </a:solidFill>
                <a:latin typeface="Comic Sans MS" panose="030F0702030302020204" pitchFamily="66" charset="0"/>
              </a:rPr>
              <a:t>Outline and briefly evaluate the view that gender is a strong influence on an individual’s identity.</a:t>
            </a:r>
          </a:p>
          <a:p>
            <a:pPr marL="342900" indent="-342900" fontAlgn="base">
              <a:buFont typeface="Arial" panose="020B0604020202020204" pitchFamily="34" charset="0"/>
              <a:buChar char="•"/>
            </a:pPr>
            <a:r>
              <a:rPr lang="en-GB" sz="1900" dirty="0">
                <a:solidFill>
                  <a:schemeClr val="bg1"/>
                </a:solidFill>
                <a:latin typeface="Comic Sans MS" panose="030F0702030302020204" pitchFamily="66" charset="0"/>
              </a:rPr>
              <a:t>Outline and briefly evaluate the view that ethnicity is a strong influence on an individual’s identity.</a:t>
            </a:r>
          </a:p>
          <a:p>
            <a:pPr marL="342900" indent="-342900" fontAlgn="base">
              <a:buFont typeface="Arial" panose="020B0604020202020204" pitchFamily="34" charset="0"/>
              <a:buChar char="•"/>
            </a:pPr>
            <a:r>
              <a:rPr lang="en-GB" sz="1900" dirty="0">
                <a:solidFill>
                  <a:schemeClr val="bg1"/>
                </a:solidFill>
                <a:latin typeface="Comic Sans MS" panose="030F0702030302020204" pitchFamily="66" charset="0"/>
              </a:rPr>
              <a:t>Outline and briefly evaluate the view that nationality is a strong influence on an individual’s identity.</a:t>
            </a:r>
          </a:p>
          <a:p>
            <a:pPr marL="342900" indent="-342900" fontAlgn="base">
              <a:buFont typeface="Arial" panose="020B0604020202020204" pitchFamily="34" charset="0"/>
              <a:buChar char="•"/>
            </a:pPr>
            <a:r>
              <a:rPr lang="en-GB" sz="1900" dirty="0">
                <a:solidFill>
                  <a:schemeClr val="bg1"/>
                </a:solidFill>
                <a:latin typeface="Comic Sans MS" panose="030F0702030302020204" pitchFamily="66" charset="0"/>
              </a:rPr>
              <a:t>Outline and briefly evaluate the view that Age is a strong influence on an individual’s identity.</a:t>
            </a:r>
          </a:p>
          <a:p>
            <a:pPr marL="342900" indent="-342900" fontAlgn="base">
              <a:buFont typeface="Arial" panose="020B0604020202020204" pitchFamily="34" charset="0"/>
              <a:buChar char="•"/>
            </a:pPr>
            <a:r>
              <a:rPr lang="en-GB" sz="1900" dirty="0">
                <a:solidFill>
                  <a:schemeClr val="bg1"/>
                </a:solidFill>
                <a:latin typeface="Comic Sans MS" panose="030F0702030302020204" pitchFamily="66" charset="0"/>
              </a:rPr>
              <a:t>Outline and briefly evaluate the view that sexuality is a strong influence on an individual’s identity.</a:t>
            </a:r>
          </a:p>
          <a:p>
            <a:pPr marL="342900" indent="-342900" fontAlgn="base">
              <a:buFont typeface="Arial" panose="020B0604020202020204" pitchFamily="34" charset="0"/>
              <a:buChar char="•"/>
            </a:pPr>
            <a:r>
              <a:rPr lang="en-GB" sz="1900" dirty="0" smtClean="0">
                <a:solidFill>
                  <a:schemeClr val="bg1"/>
                </a:solidFill>
                <a:latin typeface="Comic Sans MS" panose="030F0702030302020204" pitchFamily="66" charset="0"/>
              </a:rPr>
              <a:t>Outline </a:t>
            </a:r>
            <a:r>
              <a:rPr lang="en-GB" sz="1900" dirty="0">
                <a:solidFill>
                  <a:schemeClr val="bg1"/>
                </a:solidFill>
                <a:latin typeface="Comic Sans MS" panose="030F0702030302020204" pitchFamily="66" charset="0"/>
              </a:rPr>
              <a:t>and briefly evaluate the view that identities have become increasingly hybrid, in contemporary UK</a:t>
            </a:r>
            <a:r>
              <a:rPr lang="en-GB" sz="1900" dirty="0" smtClean="0">
                <a:solidFill>
                  <a:schemeClr val="bg1"/>
                </a:solidFill>
                <a:latin typeface="Comic Sans MS" panose="030F0702030302020204" pitchFamily="66" charset="0"/>
              </a:rPr>
              <a:t>.</a:t>
            </a:r>
          </a:p>
          <a:p>
            <a:pPr marL="342900" indent="-342900" fontAlgn="base">
              <a:buFont typeface="Arial" panose="020B0604020202020204" pitchFamily="34" charset="0"/>
              <a:buChar char="•"/>
            </a:pPr>
            <a:r>
              <a:rPr lang="en-GB" sz="1900" dirty="0" smtClean="0">
                <a:solidFill>
                  <a:schemeClr val="bg1"/>
                </a:solidFill>
                <a:latin typeface="Comic Sans MS" panose="030F0702030302020204" pitchFamily="66" charset="0"/>
              </a:rPr>
              <a:t>Outline and briefly evaluate the view that identities are socially constructed</a:t>
            </a:r>
          </a:p>
          <a:p>
            <a:pPr marL="342900" indent="-342900" fontAlgn="base">
              <a:buFont typeface="Arial" panose="020B0604020202020204" pitchFamily="34" charset="0"/>
              <a:buChar char="•"/>
            </a:pPr>
            <a:r>
              <a:rPr lang="en-GB" sz="1900" dirty="0" smtClean="0">
                <a:solidFill>
                  <a:schemeClr val="bg1"/>
                </a:solidFill>
                <a:latin typeface="Comic Sans MS" panose="030F0702030302020204" pitchFamily="66" charset="0"/>
              </a:rPr>
              <a:t>Outline and briefly evaluate the view that ______(identity) has changed in  the last 40 years</a:t>
            </a:r>
            <a:endParaRPr lang="en-GB" sz="19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4149242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175" y="304801"/>
            <a:ext cx="6343650" cy="584775"/>
          </a:xfrm>
          <a:prstGeom prst="rect">
            <a:avLst/>
          </a:prstGeom>
          <a:noFill/>
        </p:spPr>
        <p:txBody>
          <a:bodyPr wrap="square" rtlCol="0">
            <a:spAutoFit/>
          </a:bodyPr>
          <a:lstStyle/>
          <a:p>
            <a:pPr algn="ctr" defTabSz="457200"/>
            <a:r>
              <a:rPr lang="en-GB" sz="3200" b="1" dirty="0" smtClean="0">
                <a:solidFill>
                  <a:prstClr val="white"/>
                </a:solidFill>
                <a:latin typeface="Comic Sans MS" panose="030F0702030302020204" pitchFamily="66" charset="0"/>
              </a:rPr>
              <a:t>Example answer- exam board</a:t>
            </a:r>
            <a:endParaRPr lang="en-GB" sz="3200" b="1" dirty="0">
              <a:solidFill>
                <a:prstClr val="white"/>
              </a:solidFill>
              <a:latin typeface="Comic Sans MS" panose="030F0702030302020204" pitchFamily="66" charset="0"/>
            </a:endParaRPr>
          </a:p>
        </p:txBody>
      </p:sp>
      <p:sp>
        <p:nvSpPr>
          <p:cNvPr id="6" name="TextBox 5"/>
          <p:cNvSpPr txBox="1"/>
          <p:nvPr/>
        </p:nvSpPr>
        <p:spPr>
          <a:xfrm>
            <a:off x="188640" y="1043608"/>
            <a:ext cx="6343650" cy="7632859"/>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fontAlgn="base"/>
            <a:r>
              <a:rPr lang="en-GB" sz="1400" b="1" u="sng" dirty="0" smtClean="0">
                <a:solidFill>
                  <a:schemeClr val="bg1"/>
                </a:solidFill>
                <a:latin typeface="Comic Sans MS" panose="030F0702030302020204" pitchFamily="66" charset="0"/>
              </a:rPr>
              <a:t> Outline and briefly evaluate the view that social class is a strong influence on an individual’s identity</a:t>
            </a:r>
            <a:r>
              <a:rPr lang="en-GB" sz="1400" b="1" dirty="0" smtClean="0">
                <a:solidFill>
                  <a:schemeClr val="bg1"/>
                </a:solidFill>
                <a:latin typeface="Comic Sans MS" panose="030F0702030302020204" pitchFamily="66" charset="0"/>
              </a:rPr>
              <a:t>. </a:t>
            </a:r>
            <a:endParaRPr lang="en-GB" sz="1400" b="1" dirty="0">
              <a:solidFill>
                <a:schemeClr val="bg1"/>
              </a:solidFill>
              <a:latin typeface="Comic Sans MS" panose="030F0702030302020204" pitchFamily="66" charset="0"/>
            </a:endParaRPr>
          </a:p>
          <a:p>
            <a:pPr fontAlgn="base"/>
            <a:r>
              <a:rPr lang="en-GB" sz="1400" b="1" dirty="0" smtClean="0">
                <a:solidFill>
                  <a:schemeClr val="bg1"/>
                </a:solidFill>
                <a:latin typeface="Comic Sans MS" panose="030F0702030302020204" pitchFamily="66" charset="0"/>
              </a:rPr>
              <a:t>Low band – Sample answer </a:t>
            </a:r>
          </a:p>
          <a:p>
            <a:pPr fontAlgn="base"/>
            <a:r>
              <a:rPr lang="en-GB" sz="1400" dirty="0" smtClean="0">
                <a:solidFill>
                  <a:schemeClr val="bg1"/>
                </a:solidFill>
                <a:latin typeface="Comic Sans MS" panose="030F0702030302020204" pitchFamily="66" charset="0"/>
              </a:rPr>
              <a:t>Social class is a division of a society based on social and economic status. A person’s class can have a huge influence on their life and identity. Most of a person’s life can be affected by social class. Sociologists like Savage argue that the class you belong to could have an effect on an individual’s profession, and thus could lead to a certain standard of living. As a result class can influence the identities of an individual. However, some would argue against this and claim that in the contemporary UK class is failing and that the boundaries between people have become blurred. This is supported by contemporary evidence, such as the rise in consumer culture and that people have more choice over their identity. Willis carried out a study about working class identity; Willis found that many children in school develop a laddish culture in school as a result of sub-culture. According to Willis, many children in school develop an ‘us versus them’ mentality, as well as being anti school because of this, most children socialised by the working class lad culture would go on to working class jobs. This means that working class children see being well liked by their peers as more important compared to education, and due to rebellious tendencies being seen as ‘cool’ by many youths of working class background, this would encourage them to become less academically adept. Meanwhile middle class children are more likely to see education as an important aspect of their lives and would be encouraged to pursue academic success, as a result of this they are more likely to have middle class jobs, thereby social class has a strong influence on an individual’s identity. In conclusion, people in the contemporary UK have an opportunity to create their own identities based on consumerism, thus eroding the idea of class division. Although this mainly applies to the middle class, due to the fact many working class suffer material deprivation, they are less likely to be able to do the same. As a result, depending of a person’s social class, it could have a huge effect on their identities.</a:t>
            </a:r>
          </a:p>
          <a:p>
            <a:pPr fontAlgn="base"/>
            <a:endParaRPr lang="en-GB" sz="1400" dirty="0">
              <a:solidFill>
                <a:schemeClr val="bg1"/>
              </a:solidFill>
              <a:latin typeface="Comic Sans MS" panose="030F0702030302020204" pitchFamily="66" charset="0"/>
            </a:endParaRPr>
          </a:p>
          <a:p>
            <a:pPr fontAlgn="base"/>
            <a:r>
              <a:rPr lang="en-GB" sz="1400" dirty="0" smtClean="0">
                <a:solidFill>
                  <a:schemeClr val="bg1"/>
                </a:solidFill>
                <a:latin typeface="Comic Sans MS" panose="030F0702030302020204" pitchFamily="66" charset="0"/>
              </a:rPr>
              <a:t> AO1 – 5 out of 8 marks AO2 – 5 out of 8 marks AO3 – 2 out of 4 marks Total = 12 out of 20 mark</a:t>
            </a:r>
            <a:endParaRPr lang="en-GB" sz="14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787964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272193"/>
            <a:ext cx="6475691" cy="1354217"/>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a:solidFill>
                  <a:prstClr val="white"/>
                </a:solidFill>
                <a:latin typeface="Comic Sans MS" panose="030F0702030302020204" pitchFamily="66" charset="0"/>
              </a:rPr>
              <a:t>Disability:</a:t>
            </a:r>
            <a:r>
              <a:rPr lang="en-GB" sz="2000" b="1" i="1" dirty="0">
                <a:solidFill>
                  <a:prstClr val="white"/>
                </a:solidFill>
                <a:latin typeface="Comic Sans MS" panose="030F0702030302020204" pitchFamily="66" charset="0"/>
              </a:rPr>
              <a:t> </a:t>
            </a:r>
            <a:r>
              <a:rPr lang="en-GB" sz="2000" b="1" dirty="0">
                <a:solidFill>
                  <a:prstClr val="white"/>
                </a:solidFill>
                <a:latin typeface="Comic Sans MS" panose="030F0702030302020204" pitchFamily="66" charset="0"/>
              </a:rPr>
              <a:t>a </a:t>
            </a:r>
            <a:r>
              <a:rPr lang="en-GB" sz="2000" b="1" dirty="0">
                <a:solidFill>
                  <a:prstClr val="white"/>
                </a:solidFill>
                <a:latin typeface="Comic Sans MS" panose="030F0702030302020204" pitchFamily="66" charset="0"/>
              </a:rPr>
              <a:t>mental/physical impairment which has a substantial and long term effect  on an individual's ability to carry out normal day-to day activities e.g. entering a building</a:t>
            </a:r>
            <a:r>
              <a:rPr lang="en-GB" sz="2000" b="1" dirty="0">
                <a:solidFill>
                  <a:prstClr val="white"/>
                </a:solidFill>
                <a:latin typeface="Comic Sans MS" panose="030F0702030302020204" pitchFamily="66" charset="0"/>
              </a:rPr>
              <a:t>.</a:t>
            </a:r>
            <a:endParaRPr lang="en-GB" sz="1400" b="1" i="1" dirty="0">
              <a:solidFill>
                <a:prstClr val="white"/>
              </a:solidFill>
              <a:latin typeface="Comic Sans MS" panose="030F0702030302020204" pitchFamily="66" charset="0"/>
            </a:endParaRPr>
          </a:p>
        </p:txBody>
      </p:sp>
      <p:sp>
        <p:nvSpPr>
          <p:cNvPr id="6" name="TextBox 5"/>
          <p:cNvSpPr txBox="1"/>
          <p:nvPr/>
        </p:nvSpPr>
        <p:spPr>
          <a:xfrm>
            <a:off x="138710" y="1836377"/>
            <a:ext cx="2205293" cy="4431983"/>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1600" b="1" i="1" dirty="0">
                <a:solidFill>
                  <a:prstClr val="white"/>
                </a:solidFill>
                <a:latin typeface="Comic Sans MS" panose="030F0702030302020204" pitchFamily="66" charset="0"/>
              </a:rPr>
              <a:t>Ways in which disability affects life experience: </a:t>
            </a:r>
          </a:p>
          <a:p>
            <a:pPr algn="ctr" defTabSz="457200"/>
            <a:endParaRPr lang="en-GB" sz="1600"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i="1" dirty="0">
                <a:solidFill>
                  <a:prstClr val="white"/>
                </a:solidFill>
                <a:latin typeface="Comic Sans MS" panose="030F0702030302020204" pitchFamily="66" charset="0"/>
              </a:rPr>
              <a:t>work opportunities </a:t>
            </a:r>
          </a:p>
          <a:p>
            <a:pPr marL="342900" indent="-342900" algn="ctr" defTabSz="457200">
              <a:buFont typeface="Arial" panose="020B0604020202020204" pitchFamily="34" charset="0"/>
              <a:buChar char="•"/>
            </a:pPr>
            <a:endParaRPr lang="en-GB" sz="1600"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i="1" dirty="0">
                <a:solidFill>
                  <a:prstClr val="white"/>
                </a:solidFill>
                <a:latin typeface="Comic Sans MS" panose="030F0702030302020204" pitchFamily="66" charset="0"/>
              </a:rPr>
              <a:t>p</a:t>
            </a:r>
            <a:r>
              <a:rPr lang="en-GB" sz="1600" b="1" i="1" dirty="0">
                <a:solidFill>
                  <a:prstClr val="white"/>
                </a:solidFill>
                <a:latin typeface="Comic Sans MS" panose="030F0702030302020204" pitchFamily="66" charset="0"/>
              </a:rPr>
              <a:t>articipation in leisure activities.</a:t>
            </a:r>
          </a:p>
          <a:p>
            <a:pPr marL="342900" indent="-342900" algn="ctr" defTabSz="457200">
              <a:buFont typeface="Arial" panose="020B0604020202020204" pitchFamily="34" charset="0"/>
              <a:buChar char="•"/>
            </a:pPr>
            <a:endParaRPr lang="en-GB" sz="1600"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i="1" dirty="0">
                <a:solidFill>
                  <a:prstClr val="white"/>
                </a:solidFill>
                <a:latin typeface="Comic Sans MS" panose="030F0702030302020204" pitchFamily="66" charset="0"/>
              </a:rPr>
              <a:t>perceived status in society. </a:t>
            </a:r>
          </a:p>
          <a:p>
            <a:pPr algn="ctr" defTabSz="457200"/>
            <a:endParaRPr lang="en-GB" sz="1600"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i="1" dirty="0">
                <a:solidFill>
                  <a:prstClr val="white"/>
                </a:solidFill>
                <a:latin typeface="Comic Sans MS" panose="030F0702030302020204" pitchFamily="66" charset="0"/>
              </a:rPr>
              <a:t> verbal/physical abuse/</a:t>
            </a:r>
          </a:p>
          <a:p>
            <a:pPr marL="342900" indent="-342900" algn="ctr" defTabSz="457200">
              <a:buFont typeface="Arial" panose="020B0604020202020204" pitchFamily="34" charset="0"/>
              <a:buChar char="•"/>
            </a:pPr>
            <a:r>
              <a:rPr lang="en-GB" sz="1600" b="1" i="1" dirty="0">
                <a:solidFill>
                  <a:prstClr val="white"/>
                </a:solidFill>
                <a:latin typeface="Comic Sans MS" panose="030F0702030302020204" pitchFamily="66" charset="0"/>
              </a:rPr>
              <a:t>discrimination. </a:t>
            </a:r>
            <a:endParaRPr lang="en-GB" sz="1600" b="1" i="1" dirty="0">
              <a:solidFill>
                <a:prstClr val="white"/>
              </a:solidFill>
              <a:latin typeface="Comic Sans MS" panose="030F0702030302020204" pitchFamily="66" charset="0"/>
            </a:endParaRPr>
          </a:p>
        </p:txBody>
      </p:sp>
      <p:sp>
        <p:nvSpPr>
          <p:cNvPr id="8" name="TextBox 7"/>
          <p:cNvSpPr txBox="1"/>
          <p:nvPr/>
        </p:nvSpPr>
        <p:spPr>
          <a:xfrm>
            <a:off x="2528892" y="1862573"/>
            <a:ext cx="4085507" cy="5016758"/>
          </a:xfrm>
          <a:prstGeom prst="rect">
            <a:avLst/>
          </a:prstGeom>
          <a:noFill/>
          <a:ln w="44450">
            <a:solidFill>
              <a:schemeClr val="bg1"/>
            </a:solidFill>
            <a:prstDash val="dashDot"/>
          </a:ln>
        </p:spPr>
        <p:txBody>
          <a:bodyPr wrap="square" rtlCol="0">
            <a:spAutoFit/>
          </a:bodyPr>
          <a:lstStyle/>
          <a:p>
            <a:pPr algn="just" defTabSz="457200"/>
            <a:r>
              <a:rPr lang="en-GB" sz="2000" b="1" dirty="0">
                <a:solidFill>
                  <a:prstClr val="white"/>
                </a:solidFill>
                <a:latin typeface="Comic Sans MS" panose="030F0702030302020204" pitchFamily="66" charset="0"/>
              </a:rPr>
              <a:t>People with disabilities have many factors which shape their identity. These include: </a:t>
            </a:r>
          </a:p>
          <a:p>
            <a:pPr algn="just" defTabSz="457200"/>
            <a:endParaRPr lang="en-GB" sz="2000" b="1" dirty="0">
              <a:solidFill>
                <a:prstClr val="white"/>
              </a:solidFill>
              <a:latin typeface="Comic Sans MS" panose="030F0702030302020204" pitchFamily="66" charset="0"/>
            </a:endParaRPr>
          </a:p>
          <a:p>
            <a:pPr marL="457200" indent="-457200" defTabSz="457200">
              <a:buFont typeface="Arial" panose="020B0604020202020204" pitchFamily="34" charset="0"/>
              <a:buChar char="•"/>
            </a:pPr>
            <a:r>
              <a:rPr lang="en-GB" sz="2000" b="1" dirty="0">
                <a:solidFill>
                  <a:prstClr val="white"/>
                </a:solidFill>
                <a:latin typeface="Comic Sans MS" panose="030F0702030302020204" pitchFamily="66" charset="0"/>
              </a:rPr>
              <a:t>Stereotyping through Mass Media &amp; Social Attitudes</a:t>
            </a:r>
          </a:p>
          <a:p>
            <a:pPr marL="457200" indent="-457200" defTabSz="457200">
              <a:buFont typeface="Arial" panose="020B0604020202020204" pitchFamily="34" charset="0"/>
              <a:buChar char="•"/>
            </a:pPr>
            <a:endParaRPr lang="en-GB" sz="2000" b="1" dirty="0">
              <a:solidFill>
                <a:prstClr val="white"/>
              </a:solidFill>
              <a:latin typeface="Comic Sans MS" panose="030F0702030302020204" pitchFamily="66" charset="0"/>
            </a:endParaRPr>
          </a:p>
          <a:p>
            <a:pPr marL="457200" indent="-457200" defTabSz="457200">
              <a:buFont typeface="Arial" panose="020B0604020202020204" pitchFamily="34" charset="0"/>
              <a:buChar char="•"/>
            </a:pPr>
            <a:r>
              <a:rPr lang="en-GB" sz="2000" b="1" dirty="0">
                <a:solidFill>
                  <a:prstClr val="white"/>
                </a:solidFill>
                <a:latin typeface="Comic Sans MS" panose="030F0702030302020204" pitchFamily="66" charset="0"/>
              </a:rPr>
              <a:t>Prejudice &amp;  Discrimination</a:t>
            </a:r>
          </a:p>
          <a:p>
            <a:pPr defTabSz="457200"/>
            <a:r>
              <a:rPr lang="en-GB" sz="2000" b="1" dirty="0">
                <a:solidFill>
                  <a:prstClr val="white"/>
                </a:solidFill>
                <a:latin typeface="Comic Sans MS" panose="030F0702030302020204" pitchFamily="66" charset="0"/>
              </a:rPr>
              <a:t> </a:t>
            </a:r>
          </a:p>
          <a:p>
            <a:pPr marL="457200" indent="-457200" defTabSz="457200">
              <a:buFont typeface="Arial" panose="020B0604020202020204" pitchFamily="34" charset="0"/>
              <a:buChar char="•"/>
            </a:pPr>
            <a:r>
              <a:rPr lang="en-GB" sz="2000" b="1" dirty="0">
                <a:solidFill>
                  <a:prstClr val="white"/>
                </a:solidFill>
                <a:latin typeface="Comic Sans MS" panose="030F0702030302020204" pitchFamily="66" charset="0"/>
              </a:rPr>
              <a:t>Labelling </a:t>
            </a:r>
          </a:p>
          <a:p>
            <a:pPr defTabSz="457200"/>
            <a:endParaRPr lang="en-GB" sz="2000" b="1" dirty="0">
              <a:solidFill>
                <a:prstClr val="white"/>
              </a:solidFill>
              <a:latin typeface="Comic Sans MS" panose="030F0702030302020204" pitchFamily="66" charset="0"/>
            </a:endParaRPr>
          </a:p>
          <a:p>
            <a:pPr marL="457200" indent="-457200" defTabSz="457200">
              <a:buFont typeface="Arial" panose="020B0604020202020204" pitchFamily="34" charset="0"/>
              <a:buChar char="•"/>
            </a:pPr>
            <a:r>
              <a:rPr lang="en-GB" sz="2000" b="1" dirty="0">
                <a:solidFill>
                  <a:prstClr val="white"/>
                </a:solidFill>
                <a:latin typeface="Comic Sans MS" panose="030F0702030302020204" pitchFamily="66" charset="0"/>
              </a:rPr>
              <a:t>Disability as the ‘Master Identity’ </a:t>
            </a:r>
          </a:p>
          <a:p>
            <a:pPr defTabSz="457200"/>
            <a:endParaRPr lang="en-GB" sz="2000" b="1" dirty="0">
              <a:solidFill>
                <a:prstClr val="white"/>
              </a:solidFill>
              <a:latin typeface="Comic Sans MS" panose="030F0702030302020204" pitchFamily="66" charset="0"/>
            </a:endParaRPr>
          </a:p>
          <a:p>
            <a:pPr marL="457200" indent="-457200" defTabSz="457200">
              <a:buFont typeface="Arial" panose="020B0604020202020204" pitchFamily="34" charset="0"/>
              <a:buChar char="•"/>
            </a:pPr>
            <a:r>
              <a:rPr lang="en-GB" sz="2000" b="1" dirty="0">
                <a:solidFill>
                  <a:prstClr val="white"/>
                </a:solidFill>
                <a:latin typeface="Comic Sans MS" panose="030F0702030302020204" pitchFamily="66" charset="0"/>
              </a:rPr>
              <a:t>Disability as a ‘Stigmatized Identity.’  </a:t>
            </a:r>
          </a:p>
        </p:txBody>
      </p:sp>
      <p:sp>
        <p:nvSpPr>
          <p:cNvPr id="9" name="TextBox 8"/>
          <p:cNvSpPr txBox="1"/>
          <p:nvPr/>
        </p:nvSpPr>
        <p:spPr>
          <a:xfrm>
            <a:off x="2528891" y="7092280"/>
            <a:ext cx="4085507" cy="1231107"/>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dirty="0">
                <a:solidFill>
                  <a:prstClr val="white"/>
                </a:solidFill>
                <a:latin typeface="Comic Sans MS" panose="030F0702030302020204" pitchFamily="66" charset="0"/>
              </a:rPr>
              <a:t>However, things are slowly changing because of the disabled people’s movement creating an </a:t>
            </a:r>
            <a:r>
              <a:rPr lang="en-GB" b="1" u="sng" dirty="0">
                <a:solidFill>
                  <a:prstClr val="white"/>
                </a:solidFill>
                <a:latin typeface="Comic Sans MS" panose="030F0702030302020204" pitchFamily="66" charset="0"/>
              </a:rPr>
              <a:t>identity</a:t>
            </a:r>
            <a:r>
              <a:rPr lang="en-GB" b="1" dirty="0">
                <a:solidFill>
                  <a:prstClr val="white"/>
                </a:solidFill>
                <a:latin typeface="Comic Sans MS" panose="030F0702030302020204" pitchFamily="66" charset="0"/>
              </a:rPr>
              <a:t> and </a:t>
            </a:r>
            <a:r>
              <a:rPr lang="en-GB" b="1" u="sng" dirty="0">
                <a:solidFill>
                  <a:prstClr val="white"/>
                </a:solidFill>
                <a:latin typeface="Comic Sans MS" panose="030F0702030302020204" pitchFamily="66" charset="0"/>
              </a:rPr>
              <a:t>resistance. </a:t>
            </a:r>
            <a:endParaRPr lang="en-GB" b="1" u="sng" dirty="0">
              <a:solidFill>
                <a:prstClr val="white"/>
              </a:solidFill>
              <a:latin typeface="Comic Sans MS" panose="030F0702030302020204" pitchFamily="66" charset="0"/>
            </a:endParaRPr>
          </a:p>
        </p:txBody>
      </p:sp>
      <p:sp>
        <p:nvSpPr>
          <p:cNvPr id="7" name="TextBox 6"/>
          <p:cNvSpPr txBox="1"/>
          <p:nvPr/>
        </p:nvSpPr>
        <p:spPr>
          <a:xfrm>
            <a:off x="138710" y="6567874"/>
            <a:ext cx="2205293" cy="1846660"/>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800" b="1" dirty="0" smtClean="0">
                <a:solidFill>
                  <a:srgbClr val="FFFF00"/>
                </a:solidFill>
                <a:latin typeface="Comic Sans MS" panose="030F0702030302020204" pitchFamily="66" charset="0"/>
              </a:rPr>
              <a:t>Who is disability significant for?</a:t>
            </a:r>
            <a:endParaRPr lang="en-GB" sz="2800" b="1" u="sng" dirty="0">
              <a:solidFill>
                <a:srgbClr val="FFFF00"/>
              </a:solidFill>
              <a:latin typeface="Comic Sans MS" panose="030F0702030302020204" pitchFamily="66" charset="0"/>
            </a:endParaRPr>
          </a:p>
        </p:txBody>
      </p:sp>
    </p:spTree>
    <p:extLst>
      <p:ext uri="{BB962C8B-B14F-4D97-AF65-F5344CB8AC3E}">
        <p14:creationId xmlns:p14="http://schemas.microsoft.com/office/powerpoint/2010/main" val="77895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 calcmode="lin" valueType="num">
                                      <p:cBhvr additive="base">
                                        <p:cTn id="19"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5" end="5"/>
                                            </p:txEl>
                                          </p:spTgt>
                                        </p:tgtEl>
                                        <p:attrNameLst>
                                          <p:attrName>style.visibility</p:attrName>
                                        </p:attrNameLst>
                                      </p:cBhvr>
                                      <p:to>
                                        <p:strVal val="visible"/>
                                      </p:to>
                                    </p:set>
                                    <p:anim calcmode="lin" valueType="num">
                                      <p:cBhvr additive="base">
                                        <p:cTn id="25"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 calcmode="lin" valueType="num">
                                      <p:cBhvr additive="base">
                                        <p:cTn id="3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8">
                                            <p:txEl>
                                              <p:pRg st="8" end="8"/>
                                            </p:txEl>
                                          </p:spTgt>
                                        </p:tgtEl>
                                        <p:attrNameLst>
                                          <p:attrName>style.visibility</p:attrName>
                                        </p:attrNameLst>
                                      </p:cBhvr>
                                      <p:to>
                                        <p:strVal val="visible"/>
                                      </p:to>
                                    </p:set>
                                    <p:anim calcmode="lin" valueType="num">
                                      <p:cBhvr additive="base">
                                        <p:cTn id="37"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8">
                                            <p:txEl>
                                              <p:pRg st="10" end="10"/>
                                            </p:txEl>
                                          </p:spTgt>
                                        </p:tgtEl>
                                        <p:attrNameLst>
                                          <p:attrName>style.visibility</p:attrName>
                                        </p:attrNameLst>
                                      </p:cBhvr>
                                      <p:to>
                                        <p:strVal val="visible"/>
                                      </p:to>
                                    </p:set>
                                    <p:anim calcmode="lin" valueType="num">
                                      <p:cBhvr additive="base">
                                        <p:cTn id="43"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7175" y="304801"/>
            <a:ext cx="6343650" cy="584775"/>
          </a:xfrm>
          <a:prstGeom prst="rect">
            <a:avLst/>
          </a:prstGeom>
          <a:noFill/>
        </p:spPr>
        <p:txBody>
          <a:bodyPr wrap="square" rtlCol="0">
            <a:spAutoFit/>
          </a:bodyPr>
          <a:lstStyle/>
          <a:p>
            <a:pPr algn="ctr" defTabSz="457200"/>
            <a:r>
              <a:rPr lang="en-GB" sz="3200" b="1" dirty="0" smtClean="0">
                <a:solidFill>
                  <a:prstClr val="white"/>
                </a:solidFill>
                <a:latin typeface="Comic Sans MS" panose="030F0702030302020204" pitchFamily="66" charset="0"/>
              </a:rPr>
              <a:t>Example answer- exam board</a:t>
            </a:r>
            <a:endParaRPr lang="en-GB" sz="3200" b="1" dirty="0">
              <a:solidFill>
                <a:prstClr val="white"/>
              </a:solidFill>
              <a:latin typeface="Comic Sans MS" panose="030F0702030302020204" pitchFamily="66" charset="0"/>
            </a:endParaRPr>
          </a:p>
        </p:txBody>
      </p:sp>
      <p:sp>
        <p:nvSpPr>
          <p:cNvPr id="6" name="TextBox 5"/>
          <p:cNvSpPr txBox="1"/>
          <p:nvPr/>
        </p:nvSpPr>
        <p:spPr>
          <a:xfrm>
            <a:off x="473199" y="899592"/>
            <a:ext cx="6052145" cy="803296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fontAlgn="base"/>
            <a:r>
              <a:rPr lang="en-GB" sz="1200" b="1" dirty="0" smtClean="0">
                <a:solidFill>
                  <a:schemeClr val="bg1"/>
                </a:solidFill>
                <a:latin typeface="Comic Sans MS" panose="030F0702030302020204" pitchFamily="66" charset="0"/>
              </a:rPr>
              <a:t>High band – Sample answer </a:t>
            </a:r>
          </a:p>
          <a:p>
            <a:pPr fontAlgn="base"/>
            <a:r>
              <a:rPr lang="en-GB" sz="1200" dirty="0" smtClean="0">
                <a:solidFill>
                  <a:schemeClr val="bg1"/>
                </a:solidFill>
                <a:latin typeface="Comic Sans MS" panose="030F0702030302020204" pitchFamily="66" charset="0"/>
              </a:rPr>
              <a:t>Social class is a system of stratification used in the UK today. It is a tri level system which has three social classes - the upper class, the middle class and the working class. New Right commentators such as Charles Murray argue that there is a fourth class at the bottom of the social strata called the underclass; however this is still a debated topic. This means an individual is born into a social class which undoubtedly has an impact on their identity. McIntosh and Mooney have attempted to research the upper classes and they have found this difficult because the upper classes operate social closure. They do not like to let outsiders in and remain very private. However we do know that they have high levels of cultural capital and live elite lifestyles. Their children are also socialised into this elite type of identity as they are surrounded in high culture. Marxists argue the upper class aim to keep this part of their elite identity to keep control over the masses. However it is worth noting that high culture is in decline in the UK and the upper classes are losing some wealth and having to let insiders in such as “new money”. Savage argues that middle class identity can be linked to occupational status. Savage identified four main categories of job that we can find middle class people in, one of them being professionals. The professional group base their identity on high education levels and job training. Another feature of middle class identity is the nuclear family and the concept of child centeredness which the middle classes strive for. However postmodernists argue that the nuclear family is now in decline and this may not be a feature of middle class family life anymore. The working classes used to have a really strong sense of collective identity, through the manual labour jobs they did and trade union membership of trade unions and the labour party. A huge part of working class identity was being part of extended family kinship networks and traditional gender roles. However Mac and </a:t>
            </a:r>
            <a:r>
              <a:rPr lang="en-GB" sz="1200" dirty="0" err="1" smtClean="0">
                <a:solidFill>
                  <a:schemeClr val="bg1"/>
                </a:solidFill>
                <a:latin typeface="Comic Sans MS" panose="030F0702030302020204" pitchFamily="66" charset="0"/>
              </a:rPr>
              <a:t>Ghail</a:t>
            </a:r>
            <a:r>
              <a:rPr lang="en-GB" sz="1200" dirty="0" smtClean="0">
                <a:solidFill>
                  <a:schemeClr val="bg1"/>
                </a:solidFill>
                <a:latin typeface="Comic Sans MS" panose="030F0702030302020204" pitchFamily="66" charset="0"/>
              </a:rPr>
              <a:t> claim there has been a crisis in masculinity with no traditional working men’s jobs available anymore and thus impacting on working class identity. The underclass have an identity based on welfare dependency according to Murray who are lazy and work shy, they pass these norms and values onto their children which creates a cultural dependency. The children of the underclass pick up and learn the identity of their parents and they are unable to change this because they have been socialised inadequately. However Marxists argue that the people at the bottom of the system do not get enough help and that’s why they cannot get out of the situation they are in. It is clear to see that social class does shape a person’s identity as from a young age you socialised into your class identity; however we are living in a postmodern world. Postmodernists such as Waters argue that a person can now base their identity on the products they consume meaning social class may not be as big a factor as it used to be in shaping a person’s identity. On a final note though a person must have money to consume items so social class is still important. </a:t>
            </a:r>
          </a:p>
          <a:p>
            <a:pPr fontAlgn="base"/>
            <a:r>
              <a:rPr lang="en-GB" sz="1200" dirty="0" smtClean="0">
                <a:solidFill>
                  <a:schemeClr val="bg1"/>
                </a:solidFill>
                <a:latin typeface="Comic Sans MS" panose="030F0702030302020204" pitchFamily="66" charset="0"/>
              </a:rPr>
              <a:t>A01 – 7 out of 8 marks A02 – 7 out of 8 marks A03 – 4 out of 4 marks Total = 18 out of 20 marks</a:t>
            </a:r>
            <a:endParaRPr lang="en-GB" sz="12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710031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272193"/>
            <a:ext cx="6475691" cy="107721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3200" b="1" i="1" dirty="0" smtClean="0">
                <a:solidFill>
                  <a:prstClr val="white"/>
                </a:solidFill>
                <a:latin typeface="Comic Sans MS" panose="030F0702030302020204" pitchFamily="66" charset="0"/>
              </a:rPr>
              <a:t>Which two ways can we view disability?</a:t>
            </a:r>
            <a:endParaRPr lang="en-GB" sz="3200" b="1" i="1" dirty="0">
              <a:solidFill>
                <a:prstClr val="white"/>
              </a:solidFill>
              <a:latin typeface="Comic Sans MS" panose="030F0702030302020204" pitchFamily="66" charset="0"/>
            </a:endParaRPr>
          </a:p>
        </p:txBody>
      </p:sp>
      <p:sp>
        <p:nvSpPr>
          <p:cNvPr id="6" name="TextBox 5"/>
          <p:cNvSpPr txBox="1"/>
          <p:nvPr/>
        </p:nvSpPr>
        <p:spPr>
          <a:xfrm>
            <a:off x="138710" y="1497329"/>
            <a:ext cx="2642219" cy="4226799"/>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dirty="0" smtClean="0">
                <a:solidFill>
                  <a:prstClr val="white"/>
                </a:solidFill>
                <a:latin typeface="Comic Sans MS" panose="030F0702030302020204" pitchFamily="66" charset="0"/>
              </a:rPr>
              <a:t>Sees disability as a medical problem, focusing on the limitations caused by the impairment. This approach leads to the defining of a disabled person by their disability or impairment.</a:t>
            </a:r>
          </a:p>
          <a:p>
            <a:pPr algn="ctr" defTabSz="457200"/>
            <a:endParaRPr lang="en-GB" sz="2000" b="1" dirty="0">
              <a:solidFill>
                <a:srgbClr val="FFFF00"/>
              </a:solidFill>
              <a:latin typeface="Comic Sans MS" panose="030F0702030302020204" pitchFamily="66" charset="0"/>
            </a:endParaRPr>
          </a:p>
          <a:p>
            <a:pPr algn="ctr" defTabSz="457200"/>
            <a:r>
              <a:rPr lang="en-GB" sz="2000" b="1" dirty="0" smtClean="0">
                <a:solidFill>
                  <a:srgbClr val="FFFF00"/>
                </a:solidFill>
                <a:latin typeface="Comic Sans MS" panose="030F0702030302020204" pitchFamily="66" charset="0"/>
              </a:rPr>
              <a:t>Which model is this? </a:t>
            </a:r>
            <a:endParaRPr lang="en-GB" sz="2000" b="1" dirty="0">
              <a:solidFill>
                <a:srgbClr val="FFFF00"/>
              </a:solidFill>
              <a:latin typeface="Comic Sans MS" panose="030F0702030302020204" pitchFamily="66" charset="0"/>
            </a:endParaRPr>
          </a:p>
        </p:txBody>
      </p:sp>
      <p:sp>
        <p:nvSpPr>
          <p:cNvPr id="8" name="TextBox 7"/>
          <p:cNvSpPr txBox="1"/>
          <p:nvPr/>
        </p:nvSpPr>
        <p:spPr>
          <a:xfrm>
            <a:off x="2888940" y="1497329"/>
            <a:ext cx="3725460" cy="4226799"/>
          </a:xfrm>
          <a:prstGeom prst="rect">
            <a:avLst/>
          </a:prstGeom>
          <a:noFill/>
          <a:ln w="44450">
            <a:solidFill>
              <a:schemeClr val="bg1"/>
            </a:solidFill>
            <a:prstDash val="dashDot"/>
          </a:ln>
        </p:spPr>
        <p:txBody>
          <a:bodyPr wrap="square" rtlCol="0">
            <a:spAutoFit/>
          </a:bodyPr>
          <a:lstStyle/>
          <a:p>
            <a:pPr algn="ctr" defTabSz="457200"/>
            <a:r>
              <a:rPr lang="en-GB" sz="2000" b="1" dirty="0" smtClean="0">
                <a:solidFill>
                  <a:prstClr val="white"/>
                </a:solidFill>
                <a:latin typeface="Comic Sans MS" panose="030F0702030302020204" pitchFamily="66" charset="0"/>
              </a:rPr>
              <a:t>Focuses on the social and physical barriers to inclusion that may exist, such as the design of buildings and public spaces that deny access to those with mobility problems, or discriminatory attitudes and practices against those with disabilities. Society is disabling and disability is socially constructed. </a:t>
            </a:r>
          </a:p>
          <a:p>
            <a:pPr algn="ctr" defTabSz="457200"/>
            <a:r>
              <a:rPr lang="en-GB" sz="2000" b="1" dirty="0" smtClean="0">
                <a:solidFill>
                  <a:srgbClr val="FFFF00"/>
                </a:solidFill>
                <a:latin typeface="Comic Sans MS" panose="030F0702030302020204" pitchFamily="66" charset="0"/>
              </a:rPr>
              <a:t>Which model is this? </a:t>
            </a:r>
          </a:p>
        </p:txBody>
      </p:sp>
      <p:sp>
        <p:nvSpPr>
          <p:cNvPr id="9" name="TextBox 8"/>
          <p:cNvSpPr txBox="1"/>
          <p:nvPr/>
        </p:nvSpPr>
        <p:spPr>
          <a:xfrm>
            <a:off x="138709" y="5825167"/>
            <a:ext cx="6475691" cy="3139321"/>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dirty="0" smtClean="0">
                <a:solidFill>
                  <a:prstClr val="white"/>
                </a:solidFill>
                <a:latin typeface="Comic Sans MS" panose="030F0702030302020204" pitchFamily="66" charset="0"/>
              </a:rPr>
              <a:t>Persons who acquire a disability find themselves facing more than just an adjustment to a physical impairment or long term illness which prevents them from walking as fast as other people, from riding horses, or holding a job in competitive employment. They are </a:t>
            </a:r>
            <a:r>
              <a:rPr lang="en-GB" b="1" u="sng" dirty="0" smtClean="0">
                <a:solidFill>
                  <a:prstClr val="white"/>
                </a:solidFill>
                <a:latin typeface="Comic Sans MS" panose="030F0702030302020204" pitchFamily="66" charset="0"/>
              </a:rPr>
              <a:t>now regarded by others</a:t>
            </a:r>
            <a:r>
              <a:rPr lang="en-GB" b="1" dirty="0" smtClean="0">
                <a:solidFill>
                  <a:prstClr val="white"/>
                </a:solidFill>
                <a:latin typeface="Comic Sans MS" panose="030F0702030302020204" pitchFamily="66" charset="0"/>
              </a:rPr>
              <a:t> and even by themselves as </a:t>
            </a:r>
            <a:r>
              <a:rPr lang="en-GB" b="1" u="sng" dirty="0" smtClean="0">
                <a:solidFill>
                  <a:prstClr val="white"/>
                </a:solidFill>
                <a:latin typeface="Comic Sans MS" panose="030F0702030302020204" pitchFamily="66" charset="0"/>
              </a:rPr>
              <a:t>being "different</a:t>
            </a:r>
            <a:r>
              <a:rPr lang="en-GB" b="1" dirty="0" smtClean="0">
                <a:solidFill>
                  <a:prstClr val="white"/>
                </a:solidFill>
                <a:latin typeface="Comic Sans MS" panose="030F0702030302020204" pitchFamily="66" charset="0"/>
              </a:rPr>
              <a:t>" and this difference is considered to be an undesirable one, affecting social interaction with others in such a way as to create a sense of awkwardness, embarrassment and confusion.</a:t>
            </a:r>
          </a:p>
          <a:p>
            <a:pPr algn="ctr" defTabSz="457200"/>
            <a:r>
              <a:rPr lang="en-GB" b="1" dirty="0" err="1" smtClean="0">
                <a:solidFill>
                  <a:srgbClr val="FFFF00"/>
                </a:solidFill>
                <a:latin typeface="Comic Sans MS" panose="030F0702030302020204" pitchFamily="66" charset="0"/>
              </a:rPr>
              <a:t>Birenbaum</a:t>
            </a:r>
            <a:r>
              <a:rPr lang="en-GB" b="1" dirty="0" smtClean="0">
                <a:solidFill>
                  <a:srgbClr val="FFFF00"/>
                </a:solidFill>
                <a:latin typeface="Comic Sans MS" panose="030F0702030302020204" pitchFamily="66" charset="0"/>
              </a:rPr>
              <a:t> (1979)</a:t>
            </a:r>
            <a:endParaRPr lang="en-GB" b="1" dirty="0">
              <a:solidFill>
                <a:srgbClr val="FFFF00"/>
              </a:solidFill>
              <a:latin typeface="Comic Sans MS" panose="030F0702030302020204" pitchFamily="66" charset="0"/>
            </a:endParaRPr>
          </a:p>
        </p:txBody>
      </p:sp>
    </p:spTree>
    <p:extLst>
      <p:ext uri="{BB962C8B-B14F-4D97-AF65-F5344CB8AC3E}">
        <p14:creationId xmlns:p14="http://schemas.microsoft.com/office/powerpoint/2010/main" val="54316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1621" y="2308828"/>
            <a:ext cx="6475691" cy="107721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3200" b="1" i="1" dirty="0" smtClean="0">
                <a:solidFill>
                  <a:prstClr val="white"/>
                </a:solidFill>
                <a:latin typeface="Comic Sans MS" panose="030F0702030302020204" pitchFamily="66" charset="0"/>
              </a:rPr>
              <a:t>Disability as a social construct?</a:t>
            </a:r>
            <a:endParaRPr lang="en-GB" sz="3200" b="1" i="1" dirty="0">
              <a:solidFill>
                <a:prstClr val="white"/>
              </a:solidFill>
              <a:latin typeface="Comic Sans MS" panose="030F0702030302020204" pitchFamily="66" charset="0"/>
            </a:endParaRPr>
          </a:p>
        </p:txBody>
      </p:sp>
      <p:sp>
        <p:nvSpPr>
          <p:cNvPr id="7" name="TextBox 6"/>
          <p:cNvSpPr txBox="1"/>
          <p:nvPr/>
        </p:nvSpPr>
        <p:spPr>
          <a:xfrm>
            <a:off x="291333" y="384453"/>
            <a:ext cx="2470309" cy="147732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The social model of disability is favoured, as it shows disability is a social construct</a:t>
            </a:r>
            <a:endParaRPr lang="en-GB" b="1" dirty="0">
              <a:solidFill>
                <a:schemeClr val="bg1"/>
              </a:solidFill>
              <a:latin typeface="Comic Sans MS" panose="030F0702030302020204" pitchFamily="66" charset="0"/>
            </a:endParaRPr>
          </a:p>
        </p:txBody>
      </p:sp>
      <p:sp>
        <p:nvSpPr>
          <p:cNvPr id="10" name="TextBox 9"/>
          <p:cNvSpPr txBox="1"/>
          <p:nvPr/>
        </p:nvSpPr>
        <p:spPr>
          <a:xfrm>
            <a:off x="3002980" y="384453"/>
            <a:ext cx="3594372" cy="1754326"/>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Disabled people are disabled by society, through things such as; </a:t>
            </a:r>
          </a:p>
          <a:p>
            <a:pPr marL="285750" indent="-285750" algn="ctr">
              <a:buFontTx/>
              <a:buChar char="-"/>
            </a:pPr>
            <a:r>
              <a:rPr lang="en-GB" b="1" dirty="0" smtClean="0">
                <a:solidFill>
                  <a:schemeClr val="bg1"/>
                </a:solidFill>
                <a:latin typeface="Comic Sans MS" panose="030F0702030302020204" pitchFamily="66" charset="0"/>
              </a:rPr>
              <a:t>Negative attitudes</a:t>
            </a:r>
          </a:p>
          <a:p>
            <a:pPr marL="285750" indent="-285750" algn="ctr">
              <a:buFontTx/>
              <a:buChar char="-"/>
            </a:pPr>
            <a:r>
              <a:rPr lang="en-GB" b="1" dirty="0" smtClean="0">
                <a:solidFill>
                  <a:schemeClr val="bg1"/>
                </a:solidFill>
                <a:latin typeface="Comic Sans MS" panose="030F0702030302020204" pitchFamily="66" charset="0"/>
              </a:rPr>
              <a:t>Stereotypes held by able bodied people</a:t>
            </a:r>
            <a:endParaRPr lang="en-GB" b="1" dirty="0">
              <a:solidFill>
                <a:schemeClr val="bg1"/>
              </a:solidFill>
              <a:latin typeface="Comic Sans MS" panose="030F0702030302020204" pitchFamily="66" charset="0"/>
            </a:endParaRPr>
          </a:p>
        </p:txBody>
      </p:sp>
      <p:sp>
        <p:nvSpPr>
          <p:cNvPr id="11" name="TextBox 10"/>
          <p:cNvSpPr txBox="1"/>
          <p:nvPr/>
        </p:nvSpPr>
        <p:spPr>
          <a:xfrm>
            <a:off x="291333" y="3632575"/>
            <a:ext cx="6328891" cy="1200329"/>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err="1" smtClean="0">
                <a:solidFill>
                  <a:schemeClr val="bg1"/>
                </a:solidFill>
                <a:latin typeface="Comic Sans MS" panose="030F0702030302020204" pitchFamily="66" charset="0"/>
              </a:rPr>
              <a:t>Disablism</a:t>
            </a:r>
            <a:r>
              <a:rPr lang="en-GB" b="1" dirty="0" smtClean="0">
                <a:solidFill>
                  <a:schemeClr val="bg1"/>
                </a:solidFill>
                <a:latin typeface="Comic Sans MS" panose="030F0702030302020204" pitchFamily="66" charset="0"/>
              </a:rPr>
              <a:t> occurs- where the identity of those with an impairment is not shaped by the impairment itself, but societies prejudice attitudes. This can be shown in several ways; </a:t>
            </a:r>
            <a:endParaRPr lang="en-GB" b="1" dirty="0">
              <a:solidFill>
                <a:schemeClr val="bg1"/>
              </a:solidFill>
              <a:latin typeface="Comic Sans MS" panose="030F0702030302020204" pitchFamily="66" charset="0"/>
            </a:endParaRPr>
          </a:p>
        </p:txBody>
      </p:sp>
      <p:sp>
        <p:nvSpPr>
          <p:cNvPr id="12" name="TextBox 11"/>
          <p:cNvSpPr txBox="1"/>
          <p:nvPr/>
        </p:nvSpPr>
        <p:spPr>
          <a:xfrm>
            <a:off x="261621" y="4932040"/>
            <a:ext cx="2470309" cy="1200329"/>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marL="342900" indent="-342900" algn="ctr">
              <a:buAutoNum type="arabicPeriod"/>
            </a:pPr>
            <a:r>
              <a:rPr lang="en-GB" b="1" dirty="0" smtClean="0">
                <a:solidFill>
                  <a:schemeClr val="bg1"/>
                </a:solidFill>
                <a:latin typeface="Comic Sans MS" panose="030F0702030302020204" pitchFamily="66" charset="0"/>
              </a:rPr>
              <a:t>The mass media </a:t>
            </a:r>
          </a:p>
          <a:p>
            <a:pPr marL="285750" indent="-285750" algn="ctr">
              <a:buFontTx/>
              <a:buChar char="-"/>
            </a:pPr>
            <a:r>
              <a:rPr lang="en-GB" b="1" dirty="0" smtClean="0">
                <a:solidFill>
                  <a:schemeClr val="bg1"/>
                </a:solidFill>
                <a:latin typeface="Comic Sans MS" panose="030F0702030302020204" pitchFamily="66" charset="0"/>
              </a:rPr>
              <a:t>Negative representations </a:t>
            </a:r>
          </a:p>
          <a:p>
            <a:pPr marL="285750" indent="-285750" algn="ctr">
              <a:buFontTx/>
              <a:buChar char="-"/>
            </a:pPr>
            <a:r>
              <a:rPr lang="en-GB" b="1" dirty="0" smtClean="0">
                <a:solidFill>
                  <a:schemeClr val="bg1"/>
                </a:solidFill>
                <a:latin typeface="Comic Sans MS" panose="030F0702030302020204" pitchFamily="66" charset="0"/>
              </a:rPr>
              <a:t>Pity or charity </a:t>
            </a:r>
            <a:endParaRPr lang="en-GB" b="1" dirty="0">
              <a:solidFill>
                <a:schemeClr val="bg1"/>
              </a:solidFill>
              <a:latin typeface="Comic Sans MS" panose="030F0702030302020204" pitchFamily="66" charset="0"/>
            </a:endParaRPr>
          </a:p>
        </p:txBody>
      </p:sp>
      <p:sp>
        <p:nvSpPr>
          <p:cNvPr id="13" name="TextBox 12"/>
          <p:cNvSpPr txBox="1"/>
          <p:nvPr/>
        </p:nvSpPr>
        <p:spPr>
          <a:xfrm>
            <a:off x="3002980" y="4932040"/>
            <a:ext cx="3594372" cy="646331"/>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2. The built environment- little or difficult access</a:t>
            </a:r>
            <a:endParaRPr lang="en-GB" b="1" dirty="0">
              <a:solidFill>
                <a:schemeClr val="bg1"/>
              </a:solidFill>
              <a:latin typeface="Comic Sans MS" panose="030F0702030302020204" pitchFamily="66" charset="0"/>
            </a:endParaRPr>
          </a:p>
        </p:txBody>
      </p:sp>
      <p:sp>
        <p:nvSpPr>
          <p:cNvPr id="14" name="TextBox 13"/>
          <p:cNvSpPr txBox="1"/>
          <p:nvPr/>
        </p:nvSpPr>
        <p:spPr>
          <a:xfrm>
            <a:off x="231787" y="6300192"/>
            <a:ext cx="2470309" cy="1200329"/>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3. Employers being reluctant to employ those with disabilities </a:t>
            </a:r>
            <a:endParaRPr lang="en-GB" b="1" dirty="0">
              <a:solidFill>
                <a:schemeClr val="bg1"/>
              </a:solidFill>
              <a:latin typeface="Comic Sans MS" panose="030F0702030302020204" pitchFamily="66" charset="0"/>
            </a:endParaRPr>
          </a:p>
        </p:txBody>
      </p:sp>
      <p:sp>
        <p:nvSpPr>
          <p:cNvPr id="15" name="TextBox 14"/>
          <p:cNvSpPr txBox="1"/>
          <p:nvPr/>
        </p:nvSpPr>
        <p:spPr>
          <a:xfrm>
            <a:off x="3002980" y="5974992"/>
            <a:ext cx="3617244" cy="147732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4. Bullying of disabled people- hate crimes. E.g. within care homes 8/10 children with a disability have been bullied in the UK</a:t>
            </a:r>
            <a:endParaRPr lang="en-GB" b="1" dirty="0">
              <a:solidFill>
                <a:schemeClr val="bg1"/>
              </a:solidFill>
              <a:latin typeface="Comic Sans MS" panose="030F0702030302020204" pitchFamily="66" charset="0"/>
            </a:endParaRPr>
          </a:p>
        </p:txBody>
      </p:sp>
      <p:sp>
        <p:nvSpPr>
          <p:cNvPr id="16" name="TextBox 15"/>
          <p:cNvSpPr txBox="1"/>
          <p:nvPr/>
        </p:nvSpPr>
        <p:spPr>
          <a:xfrm>
            <a:off x="231786" y="7652921"/>
            <a:ext cx="6365566" cy="1200329"/>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err="1" smtClean="0">
                <a:solidFill>
                  <a:schemeClr val="bg1"/>
                </a:solidFill>
                <a:latin typeface="Comic Sans MS" panose="030F0702030302020204" pitchFamily="66" charset="0"/>
              </a:rPr>
              <a:t>Goffman</a:t>
            </a:r>
            <a:r>
              <a:rPr lang="en-GB" b="1" dirty="0" smtClean="0">
                <a:solidFill>
                  <a:schemeClr val="bg1"/>
                </a:solidFill>
                <a:latin typeface="Comic Sans MS" panose="030F0702030302020204" pitchFamily="66" charset="0"/>
              </a:rPr>
              <a:t>- this can lead to a master status occurring because of their discrimination and bullying- leads to a self-fulfilling prophecy. They internalise and believe negative labels</a:t>
            </a:r>
            <a:endParaRPr lang="en-GB"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15752381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272192"/>
            <a:ext cx="6475691" cy="707886"/>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a:solidFill>
                  <a:prstClr val="white"/>
                </a:solidFill>
                <a:latin typeface="Comic Sans MS" panose="030F0702030302020204" pitchFamily="66" charset="0"/>
              </a:rPr>
              <a:t>Age: </a:t>
            </a:r>
            <a:r>
              <a:rPr lang="en-GB" sz="2000" b="1" dirty="0">
                <a:solidFill>
                  <a:prstClr val="white"/>
                </a:solidFill>
                <a:latin typeface="Comic Sans MS" panose="030F0702030302020204" pitchFamily="66" charset="0"/>
              </a:rPr>
              <a:t>the length of time a person has lived/an indivudal’ s </a:t>
            </a:r>
            <a:r>
              <a:rPr lang="en-GB" sz="2000" b="1" dirty="0">
                <a:solidFill>
                  <a:prstClr val="white"/>
                </a:solidFill>
                <a:latin typeface="Comic Sans MS" panose="030F0702030302020204" pitchFamily="66" charset="0"/>
              </a:rPr>
              <a:t>lifespan</a:t>
            </a:r>
            <a:r>
              <a:rPr lang="en-GB" sz="2000" dirty="0">
                <a:solidFill>
                  <a:prstClr val="black"/>
                </a:solidFill>
              </a:rPr>
              <a:t>. </a:t>
            </a:r>
            <a:endParaRPr lang="en-GB" sz="2000" b="1" i="1" dirty="0">
              <a:solidFill>
                <a:prstClr val="white"/>
              </a:solidFill>
              <a:latin typeface="Comic Sans MS" panose="030F0702030302020204" pitchFamily="66" charset="0"/>
            </a:endParaRPr>
          </a:p>
        </p:txBody>
      </p:sp>
      <p:sp>
        <p:nvSpPr>
          <p:cNvPr id="6" name="TextBox 5"/>
          <p:cNvSpPr txBox="1"/>
          <p:nvPr/>
        </p:nvSpPr>
        <p:spPr>
          <a:xfrm>
            <a:off x="138709" y="1014114"/>
            <a:ext cx="2205293" cy="750974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i="1" dirty="0">
                <a:solidFill>
                  <a:prstClr val="white"/>
                </a:solidFill>
                <a:latin typeface="Comic Sans MS" panose="030F0702030302020204" pitchFamily="66" charset="0"/>
              </a:rPr>
              <a:t>Ways in which age affects life experience: </a:t>
            </a:r>
          </a:p>
          <a:p>
            <a:pPr algn="ctr" defTabSz="457200"/>
            <a:endParaRPr lang="en-GB"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b="1" i="1" dirty="0">
                <a:solidFill>
                  <a:prstClr val="white"/>
                </a:solidFill>
                <a:latin typeface="Comic Sans MS" panose="030F0702030302020204" pitchFamily="66" charset="0"/>
              </a:rPr>
              <a:t>i</a:t>
            </a:r>
            <a:r>
              <a:rPr lang="en-GB" b="1" i="1" dirty="0">
                <a:solidFill>
                  <a:prstClr val="white"/>
                </a:solidFill>
                <a:latin typeface="Comic Sans MS" panose="030F0702030302020204" pitchFamily="66" charset="0"/>
              </a:rPr>
              <a:t>nvolvement in education. </a:t>
            </a:r>
          </a:p>
          <a:p>
            <a:pPr marL="342900" indent="-342900" algn="ctr" defTabSz="457200">
              <a:buFont typeface="Arial" panose="020B0604020202020204" pitchFamily="34" charset="0"/>
              <a:buChar char="•"/>
            </a:pPr>
            <a:endParaRPr lang="en-GB"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b="1" i="1" dirty="0">
                <a:solidFill>
                  <a:prstClr val="white"/>
                </a:solidFill>
                <a:latin typeface="Comic Sans MS" panose="030F0702030302020204" pitchFamily="66" charset="0"/>
              </a:rPr>
              <a:t>w</a:t>
            </a:r>
            <a:r>
              <a:rPr lang="en-GB" b="1" i="1" dirty="0">
                <a:solidFill>
                  <a:prstClr val="white"/>
                </a:solidFill>
                <a:latin typeface="Comic Sans MS" panose="030F0702030302020204" pitchFamily="66" charset="0"/>
              </a:rPr>
              <a:t>ork opportunities. </a:t>
            </a:r>
          </a:p>
          <a:p>
            <a:pPr marL="342900" indent="-342900" algn="ctr" defTabSz="457200">
              <a:buFont typeface="Arial" panose="020B0604020202020204" pitchFamily="34" charset="0"/>
              <a:buChar char="•"/>
            </a:pPr>
            <a:endParaRPr lang="en-GB"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b="1" i="1" dirty="0">
                <a:solidFill>
                  <a:prstClr val="white"/>
                </a:solidFill>
                <a:latin typeface="Comic Sans MS" panose="030F0702030302020204" pitchFamily="66" charset="0"/>
              </a:rPr>
              <a:t>legal responsibilities are restrictions.</a:t>
            </a:r>
          </a:p>
          <a:p>
            <a:pPr marL="342900" indent="-342900" algn="ctr" defTabSz="457200">
              <a:buFont typeface="Arial" panose="020B0604020202020204" pitchFamily="34" charset="0"/>
              <a:buChar char="•"/>
            </a:pPr>
            <a:endParaRPr lang="en-GB"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b="1" i="1" dirty="0">
                <a:solidFill>
                  <a:prstClr val="white"/>
                </a:solidFill>
                <a:latin typeface="Comic Sans MS" panose="030F0702030302020204" pitchFamily="66" charset="0"/>
              </a:rPr>
              <a:t>s</a:t>
            </a:r>
            <a:r>
              <a:rPr lang="en-GB" b="1" i="1" dirty="0">
                <a:solidFill>
                  <a:prstClr val="white"/>
                </a:solidFill>
                <a:latin typeface="Comic Sans MS" panose="030F0702030302020204" pitchFamily="66" charset="0"/>
              </a:rPr>
              <a:t>tatus in society.</a:t>
            </a:r>
          </a:p>
          <a:p>
            <a:pPr marL="342900" indent="-342900" algn="ctr" defTabSz="457200">
              <a:buFont typeface="Arial" panose="020B0604020202020204" pitchFamily="34" charset="0"/>
              <a:buChar char="•"/>
            </a:pPr>
            <a:endParaRPr lang="en-GB"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b="1" i="1" dirty="0">
                <a:solidFill>
                  <a:prstClr val="white"/>
                </a:solidFill>
                <a:latin typeface="Comic Sans MS" panose="030F0702030302020204" pitchFamily="66" charset="0"/>
              </a:rPr>
              <a:t>d</a:t>
            </a:r>
            <a:r>
              <a:rPr lang="en-GB" b="1" i="1" dirty="0">
                <a:solidFill>
                  <a:prstClr val="white"/>
                </a:solidFill>
                <a:latin typeface="Comic Sans MS" panose="030F0702030302020204" pitchFamily="66" charset="0"/>
              </a:rPr>
              <a:t>egree of independence.</a:t>
            </a:r>
          </a:p>
          <a:p>
            <a:pPr algn="ctr" defTabSz="457200"/>
            <a:endParaRPr lang="en-GB"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b="1" i="1" dirty="0">
                <a:solidFill>
                  <a:prstClr val="white"/>
                </a:solidFill>
                <a:latin typeface="Comic Sans MS" panose="030F0702030302020204" pitchFamily="66" charset="0"/>
              </a:rPr>
              <a:t>l</a:t>
            </a:r>
            <a:r>
              <a:rPr lang="en-GB" b="1" i="1" dirty="0">
                <a:solidFill>
                  <a:prstClr val="white"/>
                </a:solidFill>
                <a:latin typeface="Comic Sans MS" panose="030F0702030302020204" pitchFamily="66" charset="0"/>
              </a:rPr>
              <a:t>eisure activities.</a:t>
            </a:r>
          </a:p>
          <a:p>
            <a:pPr marL="342900" indent="-342900" algn="ctr" defTabSz="457200">
              <a:buFont typeface="Arial" panose="020B0604020202020204" pitchFamily="34" charset="0"/>
              <a:buChar char="•"/>
            </a:pPr>
            <a:endParaRPr lang="en-GB" b="1" i="1" dirty="0">
              <a:solidFill>
                <a:prstClr val="white"/>
              </a:solidFill>
              <a:latin typeface="Comic Sans MS" panose="030F0702030302020204" pitchFamily="66" charset="0"/>
            </a:endParaRP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    </a:t>
            </a:r>
            <a:endParaRPr lang="en-GB" b="1" i="1" dirty="0">
              <a:solidFill>
                <a:prstClr val="white"/>
              </a:solidFill>
              <a:latin typeface="Comic Sans MS" panose="030F0702030302020204" pitchFamily="66" charset="0"/>
            </a:endParaRPr>
          </a:p>
        </p:txBody>
      </p:sp>
      <p:sp>
        <p:nvSpPr>
          <p:cNvPr id="8" name="TextBox 7"/>
          <p:cNvSpPr txBox="1"/>
          <p:nvPr/>
        </p:nvSpPr>
        <p:spPr>
          <a:xfrm>
            <a:off x="2516946" y="1014114"/>
            <a:ext cx="4085507" cy="6186309"/>
          </a:xfrm>
          <a:prstGeom prst="rect">
            <a:avLst/>
          </a:prstGeom>
          <a:noFill/>
          <a:ln w="44450">
            <a:solidFill>
              <a:schemeClr val="bg1"/>
            </a:solidFill>
            <a:prstDash val="dashDot"/>
          </a:ln>
        </p:spPr>
        <p:txBody>
          <a:bodyPr wrap="square" rtlCol="0">
            <a:spAutoFit/>
          </a:bodyPr>
          <a:lstStyle/>
          <a:p>
            <a:pPr algn="just" defTabSz="457200"/>
            <a:r>
              <a:rPr lang="en-GB" b="1" u="sng" dirty="0">
                <a:solidFill>
                  <a:prstClr val="white"/>
                </a:solidFill>
                <a:latin typeface="Comic Sans MS" panose="030F0702030302020204" pitchFamily="66" charset="0"/>
              </a:rPr>
              <a:t>The Elderly:</a:t>
            </a:r>
            <a:r>
              <a:rPr lang="en-GB" b="1" dirty="0">
                <a:solidFill>
                  <a:prstClr val="white"/>
                </a:solidFill>
                <a:latin typeface="Comic Sans MS" panose="030F0702030302020204" pitchFamily="66" charset="0"/>
              </a:rPr>
              <a:t> </a:t>
            </a:r>
            <a:r>
              <a:rPr lang="en-US" b="1" dirty="0">
                <a:solidFill>
                  <a:prstClr val="white"/>
                </a:solidFill>
                <a:latin typeface="Comic Sans MS" panose="030F0702030302020204" pitchFamily="66" charset="0"/>
              </a:rPr>
              <a:t>the </a:t>
            </a:r>
            <a:r>
              <a:rPr lang="en-US" b="1" dirty="0">
                <a:solidFill>
                  <a:prstClr val="white"/>
                </a:solidFill>
                <a:latin typeface="Comic Sans MS" panose="030F0702030302020204" pitchFamily="66" charset="0"/>
              </a:rPr>
              <a:t>elderly are often </a:t>
            </a:r>
            <a:r>
              <a:rPr lang="en-US" b="1" u="sng" dirty="0">
                <a:solidFill>
                  <a:prstClr val="white"/>
                </a:solidFill>
                <a:latin typeface="Comic Sans MS" panose="030F0702030302020204" pitchFamily="66" charset="0"/>
              </a:rPr>
              <a:t>stereotyped</a:t>
            </a:r>
            <a:r>
              <a:rPr lang="en-US" b="1" dirty="0">
                <a:solidFill>
                  <a:prstClr val="white"/>
                </a:solidFill>
                <a:latin typeface="Comic Sans MS" panose="030F0702030302020204" pitchFamily="66" charset="0"/>
              </a:rPr>
              <a:t> and </a:t>
            </a:r>
            <a:r>
              <a:rPr lang="en-US" b="1" u="sng" dirty="0">
                <a:solidFill>
                  <a:prstClr val="white"/>
                </a:solidFill>
                <a:latin typeface="Comic Sans MS" panose="030F0702030302020204" pitchFamily="66" charset="0"/>
              </a:rPr>
              <a:t>discriminated</a:t>
            </a:r>
            <a:r>
              <a:rPr lang="en-US" b="1" dirty="0">
                <a:solidFill>
                  <a:prstClr val="white"/>
                </a:solidFill>
                <a:latin typeface="Comic Sans MS" panose="030F0702030302020204" pitchFamily="66" charset="0"/>
              </a:rPr>
              <a:t> against because of their</a:t>
            </a:r>
            <a:r>
              <a:rPr lang="en-US" b="1" i="1" dirty="0">
                <a:solidFill>
                  <a:prstClr val="white"/>
                </a:solidFill>
                <a:latin typeface="Comic Sans MS" panose="030F0702030302020204" pitchFamily="66" charset="0"/>
              </a:rPr>
              <a:t> </a:t>
            </a:r>
            <a:r>
              <a:rPr lang="en-US" b="1" dirty="0">
                <a:solidFill>
                  <a:prstClr val="white"/>
                </a:solidFill>
                <a:latin typeface="Comic Sans MS" panose="030F0702030302020204" pitchFamily="66" charset="0"/>
              </a:rPr>
              <a:t>age – ageism. </a:t>
            </a:r>
            <a:r>
              <a:rPr lang="en-GB" b="1" dirty="0">
                <a:solidFill>
                  <a:prstClr val="white"/>
                </a:solidFill>
                <a:latin typeface="Comic Sans MS" panose="030F0702030302020204" pitchFamily="66" charset="0"/>
              </a:rPr>
              <a:t> </a:t>
            </a:r>
            <a:r>
              <a:rPr lang="en-US" b="1" dirty="0">
                <a:solidFill>
                  <a:prstClr val="white"/>
                </a:solidFill>
                <a:latin typeface="Comic Sans MS" panose="030F0702030302020204" pitchFamily="66" charset="0"/>
              </a:rPr>
              <a:t>Johnson </a:t>
            </a:r>
            <a:r>
              <a:rPr lang="en-US" b="1" dirty="0">
                <a:solidFill>
                  <a:prstClr val="white"/>
                </a:solidFill>
                <a:latin typeface="Comic Sans MS" panose="030F0702030302020204" pitchFamily="66" charset="0"/>
              </a:rPr>
              <a:t>and </a:t>
            </a:r>
            <a:r>
              <a:rPr lang="en-US" b="1" dirty="0" err="1">
                <a:solidFill>
                  <a:prstClr val="white"/>
                </a:solidFill>
                <a:latin typeface="Comic Sans MS" panose="030F0702030302020204" pitchFamily="66" charset="0"/>
              </a:rPr>
              <a:t>Bytheway</a:t>
            </a:r>
            <a:r>
              <a:rPr lang="en-US" b="1" dirty="0">
                <a:solidFill>
                  <a:prstClr val="white"/>
                </a:solidFill>
                <a:latin typeface="Comic Sans MS" panose="030F0702030302020204" pitchFamily="66" charset="0"/>
              </a:rPr>
              <a:t> (1993) define ageism as </a:t>
            </a:r>
            <a:r>
              <a:rPr lang="en-US" b="1" i="1" dirty="0">
                <a:solidFill>
                  <a:prstClr val="white"/>
                </a:solidFill>
                <a:latin typeface="Comic Sans MS" panose="030F0702030302020204" pitchFamily="66" charset="0"/>
              </a:rPr>
              <a:t>“the offensive exercise of power through reference to age</a:t>
            </a:r>
            <a:r>
              <a:rPr lang="en-US" b="1" i="1" dirty="0">
                <a:solidFill>
                  <a:prstClr val="white"/>
                </a:solidFill>
                <a:latin typeface="Comic Sans MS" panose="030F0702030302020204" pitchFamily="66" charset="0"/>
              </a:rPr>
              <a:t>”.</a:t>
            </a:r>
            <a:r>
              <a:rPr lang="en-US" b="1" dirty="0">
                <a:solidFill>
                  <a:prstClr val="white"/>
                </a:solidFill>
                <a:latin typeface="Comic Sans MS" panose="030F0702030302020204" pitchFamily="66" charset="0"/>
              </a:rPr>
              <a:t> Old age is often seen as a negative life stage. </a:t>
            </a:r>
            <a:endParaRPr lang="en-GB" b="1" dirty="0">
              <a:solidFill>
                <a:prstClr val="white"/>
              </a:solidFill>
              <a:latin typeface="Comic Sans MS" panose="030F0702030302020204" pitchFamily="66" charset="0"/>
            </a:endParaRPr>
          </a:p>
          <a:p>
            <a:pPr defTabSz="457200"/>
            <a:endParaRPr lang="en-GB" b="1" dirty="0">
              <a:solidFill>
                <a:prstClr val="white"/>
              </a:solidFill>
              <a:latin typeface="Comic Sans MS" panose="030F0702030302020204" pitchFamily="66" charset="0"/>
            </a:endParaRPr>
          </a:p>
          <a:p>
            <a:pPr defTabSz="457200"/>
            <a:r>
              <a:rPr lang="en-US" b="1" dirty="0">
                <a:solidFill>
                  <a:prstClr val="white"/>
                </a:solidFill>
                <a:latin typeface="Comic Sans MS" panose="030F0702030302020204" pitchFamily="66" charset="0"/>
              </a:rPr>
              <a:t>Ageism can be seen throughout society in 3 ways: in </a:t>
            </a:r>
            <a:r>
              <a:rPr lang="en-US" b="1" u="sng" dirty="0">
                <a:solidFill>
                  <a:prstClr val="white"/>
                </a:solidFill>
                <a:latin typeface="Comic Sans MS" panose="030F0702030302020204" pitchFamily="66" charset="0"/>
              </a:rPr>
              <a:t>institutions</a:t>
            </a:r>
            <a:r>
              <a:rPr lang="en-US" b="1" dirty="0">
                <a:solidFill>
                  <a:prstClr val="white"/>
                </a:solidFill>
                <a:latin typeface="Comic Sans MS" panose="030F0702030302020204" pitchFamily="66" charset="0"/>
              </a:rPr>
              <a:t>, through </a:t>
            </a:r>
            <a:r>
              <a:rPr lang="en-US" b="1" u="sng" dirty="0">
                <a:solidFill>
                  <a:prstClr val="white"/>
                </a:solidFill>
                <a:latin typeface="Comic Sans MS" panose="030F0702030302020204" pitchFamily="66" charset="0"/>
              </a:rPr>
              <a:t>stereotypes</a:t>
            </a:r>
            <a:r>
              <a:rPr lang="en-US" b="1" dirty="0">
                <a:solidFill>
                  <a:prstClr val="white"/>
                </a:solidFill>
                <a:latin typeface="Comic Sans MS" panose="030F0702030302020204" pitchFamily="66" charset="0"/>
              </a:rPr>
              <a:t> and </a:t>
            </a:r>
            <a:r>
              <a:rPr lang="en-US" b="1" u="sng" dirty="0">
                <a:solidFill>
                  <a:prstClr val="white"/>
                </a:solidFill>
                <a:latin typeface="Comic Sans MS" panose="030F0702030302020204" pitchFamily="66" charset="0"/>
              </a:rPr>
              <a:t>miss-guided assumptions</a:t>
            </a:r>
            <a:r>
              <a:rPr lang="en-US" b="1" dirty="0">
                <a:solidFill>
                  <a:prstClr val="white"/>
                </a:solidFill>
                <a:latin typeface="Comic Sans MS" panose="030F0702030302020204" pitchFamily="66" charset="0"/>
              </a:rPr>
              <a:t>. </a:t>
            </a:r>
            <a:endParaRPr lang="en-GB" b="1" dirty="0">
              <a:solidFill>
                <a:prstClr val="white"/>
              </a:solidFill>
              <a:latin typeface="Comic Sans MS" panose="030F0702030302020204" pitchFamily="66" charset="0"/>
            </a:endParaRPr>
          </a:p>
          <a:p>
            <a:pPr defTabSz="457200"/>
            <a:r>
              <a:rPr lang="en-US" b="1" dirty="0">
                <a:solidFill>
                  <a:prstClr val="white"/>
                </a:solidFill>
                <a:latin typeface="Comic Sans MS" panose="030F0702030302020204" pitchFamily="66" charset="0"/>
              </a:rPr>
              <a:t> </a:t>
            </a:r>
            <a:endParaRPr lang="en-GB" b="1" dirty="0">
              <a:solidFill>
                <a:prstClr val="white"/>
              </a:solidFill>
              <a:latin typeface="Comic Sans MS" panose="030F0702030302020204" pitchFamily="66" charset="0"/>
            </a:endParaRPr>
          </a:p>
          <a:p>
            <a:pPr defTabSz="457200"/>
            <a:r>
              <a:rPr lang="en-US" b="1" dirty="0">
                <a:solidFill>
                  <a:prstClr val="white"/>
                </a:solidFill>
                <a:latin typeface="Comic Sans MS" panose="030F0702030302020204" pitchFamily="66" charset="0"/>
              </a:rPr>
              <a:t>The mass media is a key institution in much of the negativity and ageism surrounding the elderly. Through their stereotypical representations and the symbolic annihilation of the elderly – especially women</a:t>
            </a:r>
            <a:r>
              <a:rPr lang="en-US" b="1" dirty="0">
                <a:solidFill>
                  <a:prstClr val="white"/>
                </a:solidFill>
                <a:latin typeface="Comic Sans MS" panose="030F0702030302020204" pitchFamily="66" charset="0"/>
              </a:rPr>
              <a:t>.</a:t>
            </a:r>
          </a:p>
        </p:txBody>
      </p:sp>
      <p:sp>
        <p:nvSpPr>
          <p:cNvPr id="7" name="TextBox 6"/>
          <p:cNvSpPr txBox="1"/>
          <p:nvPr/>
        </p:nvSpPr>
        <p:spPr>
          <a:xfrm>
            <a:off x="2504998" y="7568466"/>
            <a:ext cx="4097455" cy="646331"/>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dirty="0">
                <a:solidFill>
                  <a:prstClr val="white"/>
                </a:solidFill>
                <a:latin typeface="Comic Sans MS" panose="030F0702030302020204" pitchFamily="66" charset="0"/>
              </a:rPr>
              <a:t>Young People/Youth: see notes on youth subcultures. </a:t>
            </a:r>
          </a:p>
        </p:txBody>
      </p:sp>
    </p:spTree>
    <p:extLst>
      <p:ext uri="{BB962C8B-B14F-4D97-AF65-F5344CB8AC3E}">
        <p14:creationId xmlns:p14="http://schemas.microsoft.com/office/powerpoint/2010/main" val="127076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 calcmode="lin" valueType="num">
                                      <p:cBhvr additive="base">
                                        <p:cTn id="13"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 calcmode="lin" valueType="num">
                                      <p:cBhvr additive="base">
                                        <p:cTn id="25"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2237" y="251520"/>
            <a:ext cx="6475691" cy="584775"/>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3200" b="1" i="1" dirty="0" smtClean="0">
                <a:solidFill>
                  <a:prstClr val="white"/>
                </a:solidFill>
                <a:latin typeface="Comic Sans MS" panose="030F0702030302020204" pitchFamily="66" charset="0"/>
              </a:rPr>
              <a:t>Age as a social construct?</a:t>
            </a:r>
            <a:endParaRPr lang="en-GB" sz="3200" b="1" i="1" dirty="0">
              <a:solidFill>
                <a:prstClr val="white"/>
              </a:solidFill>
              <a:latin typeface="Comic Sans MS" panose="030F0702030302020204" pitchFamily="66" charset="0"/>
            </a:endParaRPr>
          </a:p>
        </p:txBody>
      </p:sp>
      <p:sp>
        <p:nvSpPr>
          <p:cNvPr id="7" name="TextBox 6"/>
          <p:cNvSpPr txBox="1"/>
          <p:nvPr/>
        </p:nvSpPr>
        <p:spPr>
          <a:xfrm>
            <a:off x="231787" y="1115616"/>
            <a:ext cx="6365565" cy="646331"/>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Traditional societies- people did not know their birthdate or celebrate their birthday</a:t>
            </a:r>
            <a:endParaRPr lang="en-GB" b="1" dirty="0">
              <a:solidFill>
                <a:schemeClr val="bg1"/>
              </a:solidFill>
              <a:latin typeface="Comic Sans MS" panose="030F0702030302020204" pitchFamily="66" charset="0"/>
            </a:endParaRPr>
          </a:p>
        </p:txBody>
      </p:sp>
      <p:sp>
        <p:nvSpPr>
          <p:cNvPr id="11" name="TextBox 10"/>
          <p:cNvSpPr txBox="1"/>
          <p:nvPr/>
        </p:nvSpPr>
        <p:spPr>
          <a:xfrm>
            <a:off x="355636" y="2123728"/>
            <a:ext cx="6328891" cy="2031325"/>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Bradley 1996</a:t>
            </a:r>
          </a:p>
          <a:p>
            <a:pPr algn="ctr"/>
            <a:r>
              <a:rPr lang="en-GB" b="1" dirty="0" smtClean="0">
                <a:solidFill>
                  <a:schemeClr val="bg1"/>
                </a:solidFill>
                <a:latin typeface="Comic Sans MS" panose="030F0702030302020204" pitchFamily="66" charset="0"/>
              </a:rPr>
              <a:t>5 generational stages of age in the UK</a:t>
            </a:r>
          </a:p>
          <a:p>
            <a:pPr marL="285750" indent="-285750" algn="ctr">
              <a:buFontTx/>
              <a:buChar char="-"/>
            </a:pPr>
            <a:r>
              <a:rPr lang="en-GB" b="1" dirty="0" smtClean="0">
                <a:solidFill>
                  <a:schemeClr val="bg1"/>
                </a:solidFill>
                <a:latin typeface="Comic Sans MS" panose="030F0702030302020204" pitchFamily="66" charset="0"/>
              </a:rPr>
              <a:t>Childhood</a:t>
            </a:r>
          </a:p>
          <a:p>
            <a:pPr marL="285750" indent="-285750" algn="ctr">
              <a:buFontTx/>
              <a:buChar char="-"/>
            </a:pPr>
            <a:r>
              <a:rPr lang="en-GB" b="1" dirty="0" smtClean="0">
                <a:solidFill>
                  <a:schemeClr val="bg1"/>
                </a:solidFill>
                <a:latin typeface="Comic Sans MS" panose="030F0702030302020204" pitchFamily="66" charset="0"/>
              </a:rPr>
              <a:t>Adolescence or youth</a:t>
            </a:r>
          </a:p>
          <a:p>
            <a:pPr marL="285750" indent="-285750" algn="ctr">
              <a:buFontTx/>
              <a:buChar char="-"/>
            </a:pPr>
            <a:r>
              <a:rPr lang="en-GB" b="1" dirty="0" smtClean="0">
                <a:solidFill>
                  <a:schemeClr val="bg1"/>
                </a:solidFill>
                <a:latin typeface="Comic Sans MS" panose="030F0702030302020204" pitchFamily="66" charset="0"/>
              </a:rPr>
              <a:t>Young adulthood </a:t>
            </a:r>
          </a:p>
          <a:p>
            <a:pPr marL="285750" indent="-285750" algn="ctr">
              <a:buFontTx/>
              <a:buChar char="-"/>
            </a:pPr>
            <a:r>
              <a:rPr lang="en-GB" b="1" dirty="0" smtClean="0">
                <a:solidFill>
                  <a:schemeClr val="bg1"/>
                </a:solidFill>
                <a:latin typeface="Comic Sans MS" panose="030F0702030302020204" pitchFamily="66" charset="0"/>
              </a:rPr>
              <a:t>Middle age </a:t>
            </a:r>
          </a:p>
          <a:p>
            <a:pPr marL="285750" indent="-285750" algn="ctr">
              <a:buFontTx/>
              <a:buChar char="-"/>
            </a:pPr>
            <a:r>
              <a:rPr lang="en-GB" b="1" dirty="0" smtClean="0">
                <a:solidFill>
                  <a:schemeClr val="bg1"/>
                </a:solidFill>
                <a:latin typeface="Comic Sans MS" panose="030F0702030302020204" pitchFamily="66" charset="0"/>
              </a:rPr>
              <a:t>Old age </a:t>
            </a:r>
            <a:endParaRPr lang="en-GB" b="1" dirty="0">
              <a:solidFill>
                <a:schemeClr val="bg1"/>
              </a:solidFill>
              <a:latin typeface="Comic Sans MS" panose="030F0702030302020204" pitchFamily="66" charset="0"/>
            </a:endParaRPr>
          </a:p>
        </p:txBody>
      </p:sp>
      <p:sp>
        <p:nvSpPr>
          <p:cNvPr id="16" name="TextBox 15"/>
          <p:cNvSpPr txBox="1"/>
          <p:nvPr/>
        </p:nvSpPr>
        <p:spPr>
          <a:xfrm>
            <a:off x="282237" y="4499992"/>
            <a:ext cx="6365566" cy="1477328"/>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b="1" dirty="0" smtClean="0">
                <a:solidFill>
                  <a:schemeClr val="bg1"/>
                </a:solidFill>
                <a:latin typeface="Comic Sans MS" panose="030F0702030302020204" pitchFamily="66" charset="0"/>
              </a:rPr>
              <a:t>How can we prove it is a social construct?</a:t>
            </a:r>
          </a:p>
          <a:p>
            <a:pPr algn="ctr"/>
            <a:endParaRPr lang="en-GB" b="1" dirty="0">
              <a:solidFill>
                <a:schemeClr val="bg1"/>
              </a:solidFill>
              <a:latin typeface="Comic Sans MS" panose="030F0702030302020204" pitchFamily="66" charset="0"/>
            </a:endParaRPr>
          </a:p>
          <a:p>
            <a:pPr algn="ctr"/>
            <a:r>
              <a:rPr lang="en-GB" b="1" dirty="0" smtClean="0">
                <a:solidFill>
                  <a:schemeClr val="bg1"/>
                </a:solidFill>
                <a:latin typeface="Comic Sans MS" panose="030F0702030302020204" pitchFamily="66" charset="0"/>
              </a:rPr>
              <a:t>Think about each generational stage, how has it changed over time? How has it changed between cultures?</a:t>
            </a:r>
            <a:endParaRPr lang="en-GB" b="1" dirty="0">
              <a:solidFill>
                <a:schemeClr val="bg1"/>
              </a:solidFill>
              <a:latin typeface="Comic Sans MS" panose="030F0702030302020204" pitchFamily="66" charset="0"/>
            </a:endParaRPr>
          </a:p>
        </p:txBody>
      </p:sp>
      <p:sp>
        <p:nvSpPr>
          <p:cNvPr id="17" name="TextBox 16"/>
          <p:cNvSpPr txBox="1"/>
          <p:nvPr/>
        </p:nvSpPr>
        <p:spPr>
          <a:xfrm>
            <a:off x="231787" y="6228184"/>
            <a:ext cx="6365566" cy="2554545"/>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sz="3200" b="1" dirty="0" smtClean="0">
                <a:solidFill>
                  <a:srgbClr val="FFFF00"/>
                </a:solidFill>
                <a:latin typeface="Comic Sans MS" panose="030F0702030302020204" pitchFamily="66" charset="0"/>
              </a:rPr>
              <a:t>Revision tip:</a:t>
            </a:r>
          </a:p>
          <a:p>
            <a:pPr algn="ctr"/>
            <a:r>
              <a:rPr lang="en-GB" sz="3200" b="1" dirty="0" smtClean="0">
                <a:solidFill>
                  <a:srgbClr val="FFFF00"/>
                </a:solidFill>
                <a:latin typeface="Comic Sans MS" panose="030F0702030302020204" pitchFamily="66" charset="0"/>
              </a:rPr>
              <a:t>You need to show you understand how each age stage is reinforced by each agent of socialisation </a:t>
            </a:r>
            <a:endParaRPr lang="en-GB" sz="3200" b="1" dirty="0">
              <a:solidFill>
                <a:srgbClr val="FFFF00"/>
              </a:solidFill>
              <a:latin typeface="Comic Sans MS" panose="030F0702030302020204" pitchFamily="66" charset="0"/>
            </a:endParaRPr>
          </a:p>
        </p:txBody>
      </p:sp>
    </p:spTree>
    <p:extLst>
      <p:ext uri="{BB962C8B-B14F-4D97-AF65-F5344CB8AC3E}">
        <p14:creationId xmlns:p14="http://schemas.microsoft.com/office/powerpoint/2010/main" val="32959342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272192"/>
            <a:ext cx="6475691" cy="1015663"/>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a:solidFill>
                  <a:prstClr val="white"/>
                </a:solidFill>
                <a:latin typeface="Comic Sans MS" panose="030F0702030302020204" pitchFamily="66" charset="0"/>
              </a:rPr>
              <a:t>Sexuality: </a:t>
            </a:r>
            <a:r>
              <a:rPr lang="en-GB" sz="2000" b="1" i="1" dirty="0">
                <a:solidFill>
                  <a:prstClr val="white"/>
                </a:solidFill>
                <a:latin typeface="Comic Sans MS" panose="030F0702030302020204" pitchFamily="66" charset="0"/>
                <a:cs typeface="Comic Sans MS"/>
              </a:rPr>
              <a:t>an individual's sexual characteristics/orientation and behaviour e.g. heterosexual . </a:t>
            </a:r>
            <a:r>
              <a:rPr lang="en-GB" sz="2000" dirty="0">
                <a:solidFill>
                  <a:prstClr val="white"/>
                </a:solidFill>
                <a:latin typeface="Comic Sans MS" panose="030F0702030302020204" pitchFamily="66" charset="0"/>
              </a:rPr>
              <a:t> </a:t>
            </a:r>
            <a:endParaRPr lang="en-GB" sz="2000" b="1" i="1" dirty="0">
              <a:solidFill>
                <a:prstClr val="white"/>
              </a:solidFill>
              <a:latin typeface="Comic Sans MS" panose="030F0702030302020204" pitchFamily="66" charset="0"/>
            </a:endParaRPr>
          </a:p>
        </p:txBody>
      </p:sp>
      <p:sp>
        <p:nvSpPr>
          <p:cNvPr id="6" name="TextBox 5"/>
          <p:cNvSpPr txBox="1"/>
          <p:nvPr/>
        </p:nvSpPr>
        <p:spPr>
          <a:xfrm>
            <a:off x="108000" y="1387961"/>
            <a:ext cx="4833167" cy="2800767"/>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1600" b="1" i="1" dirty="0">
                <a:solidFill>
                  <a:prstClr val="white"/>
                </a:solidFill>
                <a:latin typeface="Comic Sans MS" panose="030F0702030302020204" pitchFamily="66" charset="0"/>
              </a:rPr>
              <a:t>Ways in which sexuality  affects life experience: </a:t>
            </a:r>
          </a:p>
          <a:p>
            <a:pPr algn="ctr" defTabSz="457200"/>
            <a:endParaRPr lang="en-GB" sz="1600"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dirty="0">
                <a:solidFill>
                  <a:prstClr val="white"/>
                </a:solidFill>
                <a:latin typeface="Comic Sans MS" panose="030F0702030302020204" pitchFamily="66" charset="0"/>
              </a:rPr>
              <a:t>may </a:t>
            </a:r>
            <a:r>
              <a:rPr lang="en-GB" sz="1600" b="1" dirty="0">
                <a:solidFill>
                  <a:prstClr val="white"/>
                </a:solidFill>
                <a:latin typeface="Comic Sans MS" panose="030F0702030302020204" pitchFamily="66" charset="0"/>
              </a:rPr>
              <a:t>be subject to physical/verbal </a:t>
            </a:r>
            <a:r>
              <a:rPr lang="en-GB" sz="1600" b="1" dirty="0">
                <a:solidFill>
                  <a:prstClr val="white"/>
                </a:solidFill>
                <a:latin typeface="Comic Sans MS" panose="030F0702030302020204" pitchFamily="66" charset="0"/>
              </a:rPr>
              <a:t>abuse.</a:t>
            </a:r>
          </a:p>
          <a:p>
            <a:pPr marL="342900" indent="-342900" algn="ctr" defTabSz="457200">
              <a:buFont typeface="Arial" panose="020B0604020202020204" pitchFamily="34" charset="0"/>
              <a:buChar char="•"/>
            </a:pPr>
            <a:endParaRPr lang="en-GB" sz="1600" b="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dirty="0">
                <a:solidFill>
                  <a:prstClr val="white"/>
                </a:solidFill>
                <a:latin typeface="Comic Sans MS" panose="030F0702030302020204" pitchFamily="66" charset="0"/>
              </a:rPr>
              <a:t>subject to discrimination/ stereotyping. </a:t>
            </a:r>
            <a:endParaRPr lang="en-GB" sz="1600" b="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endParaRPr lang="en-GB" sz="1600" b="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dirty="0">
                <a:solidFill>
                  <a:prstClr val="white"/>
                </a:solidFill>
                <a:latin typeface="Comic Sans MS" panose="030F0702030302020204" pitchFamily="66" charset="0"/>
              </a:rPr>
              <a:t>different leisure activities</a:t>
            </a:r>
            <a:r>
              <a:rPr lang="en-GB" sz="1600" b="1" dirty="0">
                <a:solidFill>
                  <a:prstClr val="white"/>
                </a:solidFill>
                <a:latin typeface="Comic Sans MS" panose="030F0702030302020204" pitchFamily="66" charset="0"/>
              </a:rPr>
              <a:t> e.g. ghettoization. </a:t>
            </a:r>
          </a:p>
          <a:p>
            <a:pPr marL="342900" indent="-342900" algn="ctr" defTabSz="457200">
              <a:buFont typeface="Arial" panose="020B0604020202020204" pitchFamily="34" charset="0"/>
              <a:buChar char="•"/>
            </a:pPr>
            <a:endParaRPr lang="en-GB" sz="1600" b="1" i="1" dirty="0">
              <a:solidFill>
                <a:prstClr val="white"/>
              </a:solidFill>
              <a:latin typeface="Comic Sans MS" panose="030F0702030302020204" pitchFamily="66" charset="0"/>
            </a:endParaRPr>
          </a:p>
          <a:p>
            <a:pPr marL="342900" indent="-342900" algn="ctr" defTabSz="457200">
              <a:buFont typeface="Arial" panose="020B0604020202020204" pitchFamily="34" charset="0"/>
              <a:buChar char="•"/>
            </a:pPr>
            <a:r>
              <a:rPr lang="en-GB" sz="1600" b="1" dirty="0">
                <a:solidFill>
                  <a:prstClr val="white"/>
                </a:solidFill>
                <a:latin typeface="Comic Sans MS" panose="030F0702030302020204" pitchFamily="66" charset="0"/>
              </a:rPr>
              <a:t>symbolically annihilated</a:t>
            </a:r>
            <a:r>
              <a:rPr lang="en-GB" sz="1600" dirty="0">
                <a:solidFill>
                  <a:prstClr val="white"/>
                </a:solidFill>
                <a:latin typeface="Comic Sans MS" panose="030F0702030302020204" pitchFamily="66" charset="0"/>
              </a:rPr>
              <a:t> </a:t>
            </a:r>
            <a:r>
              <a:rPr lang="en-GB" sz="1600" b="1" dirty="0">
                <a:solidFill>
                  <a:prstClr val="white"/>
                </a:solidFill>
                <a:latin typeface="Comic Sans MS" panose="030F0702030302020204" pitchFamily="66" charset="0"/>
              </a:rPr>
              <a:t>in the </a:t>
            </a:r>
            <a:r>
              <a:rPr lang="en-GB" sz="1600" b="1" dirty="0">
                <a:solidFill>
                  <a:prstClr val="white"/>
                </a:solidFill>
                <a:latin typeface="Comic Sans MS" panose="030F0702030302020204" pitchFamily="66" charset="0"/>
              </a:rPr>
              <a:t>media.</a:t>
            </a:r>
            <a:r>
              <a:rPr lang="en-GB" sz="1600" b="1" i="1" dirty="0">
                <a:solidFill>
                  <a:prstClr val="white"/>
                </a:solidFill>
                <a:latin typeface="Comic Sans MS" panose="030F0702030302020204" pitchFamily="66" charset="0"/>
              </a:rPr>
              <a:t>    </a:t>
            </a:r>
            <a:endParaRPr lang="en-GB" sz="1600" b="1" i="1" dirty="0">
              <a:solidFill>
                <a:prstClr val="white"/>
              </a:solidFill>
              <a:latin typeface="Comic Sans MS" panose="030F0702030302020204" pitchFamily="66" charset="0"/>
            </a:endParaRPr>
          </a:p>
        </p:txBody>
      </p:sp>
      <p:pic>
        <p:nvPicPr>
          <p:cNvPr id="1028" name="Picture 4" descr="http://upload.wikimedia.org/wikipedia/commons/thumb/c/c3/Whitehead-link-alternative-sexuality-symbol.svg/781px-Whitehead-link-alternative-sexuality-symbol.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85184" y="1979712"/>
            <a:ext cx="1529216" cy="16029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08000" y="4283968"/>
            <a:ext cx="6506399" cy="400110"/>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dirty="0">
                <a:solidFill>
                  <a:srgbClr val="FFFF00"/>
                </a:solidFill>
                <a:latin typeface="Comic Sans MS" panose="030F0702030302020204" pitchFamily="66" charset="0"/>
              </a:rPr>
              <a:t>How may sexuality shape identity? </a:t>
            </a:r>
            <a:endParaRPr lang="en-GB" sz="2000" b="1" u="sng" dirty="0">
              <a:solidFill>
                <a:srgbClr val="FFFF00"/>
              </a:solidFill>
              <a:latin typeface="Comic Sans MS" panose="030F0702030302020204" pitchFamily="66" charset="0"/>
            </a:endParaRPr>
          </a:p>
        </p:txBody>
      </p:sp>
      <p:sp>
        <p:nvSpPr>
          <p:cNvPr id="8" name="TextBox 7"/>
          <p:cNvSpPr txBox="1"/>
          <p:nvPr/>
        </p:nvSpPr>
        <p:spPr>
          <a:xfrm>
            <a:off x="162960" y="4788024"/>
            <a:ext cx="6506400" cy="4247317"/>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i="1" dirty="0" smtClean="0">
                <a:solidFill>
                  <a:srgbClr val="FFFF00"/>
                </a:solidFill>
                <a:latin typeface="Comic Sans MS" panose="030F0702030302020204" pitchFamily="66" charset="0"/>
              </a:rPr>
              <a:t>McIntosh- homosexual role The role of homosexual male </a:t>
            </a:r>
            <a:r>
              <a:rPr lang="en-GB" b="1" i="1" dirty="0" smtClean="0">
                <a:solidFill>
                  <a:prstClr val="white"/>
                </a:solidFill>
                <a:latin typeface="Comic Sans MS" panose="030F0702030302020204" pitchFamily="66" charset="0"/>
              </a:rPr>
              <a:t>involves certain expectations or</a:t>
            </a:r>
          </a:p>
          <a:p>
            <a:pPr algn="ctr" defTabSz="457200"/>
            <a:r>
              <a:rPr lang="en-GB" b="1" i="1" dirty="0" smtClean="0">
                <a:solidFill>
                  <a:prstClr val="white"/>
                </a:solidFill>
                <a:latin typeface="Comic Sans MS" panose="030F0702030302020204" pitchFamily="66" charset="0"/>
              </a:rPr>
              <a:t>Cultural characteristics. For example, the homosexual role may include effeminate mannerisms, a higher voice and attention to appearance. McIntosh argued that once a male has accepted the label or identity of</a:t>
            </a:r>
          </a:p>
          <a:p>
            <a:pPr algn="ctr" defTabSz="457200"/>
            <a:r>
              <a:rPr lang="en-GB" b="1" i="1" dirty="0" smtClean="0">
                <a:solidFill>
                  <a:prstClr val="white"/>
                </a:solidFill>
                <a:latin typeface="Comic Sans MS" panose="030F0702030302020204" pitchFamily="66" charset="0"/>
              </a:rPr>
              <a:t>‘Homosexual’, he will start to fulfil these expectations, so the label actually creates the behaviour.</a:t>
            </a:r>
            <a:endParaRPr lang="en-GB" b="1" i="1" dirty="0">
              <a:solidFill>
                <a:prstClr val="white"/>
              </a:solidFill>
              <a:latin typeface="Comic Sans MS" panose="030F0702030302020204" pitchFamily="66" charset="0"/>
            </a:endParaRPr>
          </a:p>
          <a:p>
            <a:pPr algn="ctr" defTabSz="457200"/>
            <a:r>
              <a:rPr lang="en-GB" b="1" i="1" dirty="0" smtClean="0">
                <a:solidFill>
                  <a:srgbClr val="FFFF00"/>
                </a:solidFill>
                <a:latin typeface="Comic Sans MS" panose="030F0702030302020204" pitchFamily="66" charset="0"/>
              </a:rPr>
              <a:t>Rich (1980)</a:t>
            </a:r>
          </a:p>
          <a:p>
            <a:pPr algn="ctr" defTabSz="457200"/>
            <a:r>
              <a:rPr lang="en-GB" b="1" i="1" dirty="0" smtClean="0">
                <a:solidFill>
                  <a:prstClr val="white"/>
                </a:solidFill>
                <a:latin typeface="Comic Sans MS" panose="030F0702030302020204" pitchFamily="66" charset="0"/>
              </a:rPr>
              <a:t>Women’s sexuality is oppressed by men in patriarchal society, through institutions such as marriage, which enforces ‘compulsory heterosexuality’- women are socialised into a subordinate and heterosexual role, ensuring their availability to men.</a:t>
            </a:r>
          </a:p>
          <a:p>
            <a:pPr algn="ctr" defTabSz="457200"/>
            <a:endParaRPr lang="en-GB" b="1" i="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606933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272192"/>
            <a:ext cx="6475691" cy="400110"/>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smtClean="0">
                <a:solidFill>
                  <a:srgbClr val="FFFF00"/>
                </a:solidFill>
                <a:latin typeface="Comic Sans MS" panose="030F0702030302020204" pitchFamily="66" charset="0"/>
              </a:rPr>
              <a:t>Who is sexuality most significant for?</a:t>
            </a:r>
            <a:endParaRPr lang="en-GB" sz="2000" b="1" i="1" dirty="0">
              <a:solidFill>
                <a:srgbClr val="FFFF00"/>
              </a:solidFill>
              <a:latin typeface="Comic Sans MS" panose="030F0702030302020204" pitchFamily="66" charset="0"/>
            </a:endParaRPr>
          </a:p>
        </p:txBody>
      </p:sp>
      <p:sp>
        <p:nvSpPr>
          <p:cNvPr id="6" name="TextBox 5"/>
          <p:cNvSpPr txBox="1"/>
          <p:nvPr/>
        </p:nvSpPr>
        <p:spPr>
          <a:xfrm>
            <a:off x="108001" y="827584"/>
            <a:ext cx="6506400" cy="923330"/>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i="1" dirty="0" smtClean="0">
                <a:solidFill>
                  <a:prstClr val="white"/>
                </a:solidFill>
                <a:latin typeface="Comic Sans MS" panose="030F0702030302020204" pitchFamily="66" charset="0"/>
              </a:rPr>
              <a:t>Weeks (1987)</a:t>
            </a:r>
          </a:p>
          <a:p>
            <a:pPr algn="ctr" defTabSz="457200"/>
            <a:r>
              <a:rPr lang="en-GB" b="1" i="1" dirty="0" smtClean="0">
                <a:solidFill>
                  <a:prstClr val="white"/>
                </a:solidFill>
                <a:latin typeface="Comic Sans MS" panose="030F0702030302020204" pitchFamily="66" charset="0"/>
              </a:rPr>
              <a:t>Not many would say “I am heterosexual” but many say “I am gay” in relation to their identity</a:t>
            </a:r>
            <a:endParaRPr lang="en-GB" b="1" i="1" dirty="0">
              <a:solidFill>
                <a:prstClr val="white"/>
              </a:solidFill>
              <a:latin typeface="Comic Sans MS" panose="030F0702030302020204" pitchFamily="66" charset="0"/>
            </a:endParaRPr>
          </a:p>
        </p:txBody>
      </p:sp>
      <p:sp>
        <p:nvSpPr>
          <p:cNvPr id="9" name="TextBox 8"/>
          <p:cNvSpPr txBox="1"/>
          <p:nvPr/>
        </p:nvSpPr>
        <p:spPr>
          <a:xfrm>
            <a:off x="1549690" y="5940075"/>
            <a:ext cx="3809786" cy="2831544"/>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dirty="0" smtClean="0">
                <a:solidFill>
                  <a:prstClr val="white"/>
                </a:solidFill>
                <a:latin typeface="Comic Sans MS" panose="030F0702030302020204" pitchFamily="66" charset="0"/>
              </a:rPr>
              <a:t>Studies to support; </a:t>
            </a:r>
          </a:p>
          <a:p>
            <a:pPr algn="ctr" defTabSz="457200"/>
            <a:r>
              <a:rPr lang="en-GB" sz="2000" b="1" dirty="0" smtClean="0">
                <a:solidFill>
                  <a:prstClr val="white"/>
                </a:solidFill>
                <a:latin typeface="Comic Sans MS" panose="030F0702030302020204" pitchFamily="66" charset="0"/>
              </a:rPr>
              <a:t>Weeks (1991)</a:t>
            </a:r>
          </a:p>
          <a:p>
            <a:pPr algn="ctr" defTabSz="457200"/>
            <a:endParaRPr lang="en-GB" sz="2000" b="1" dirty="0">
              <a:solidFill>
                <a:prstClr val="white"/>
              </a:solidFill>
              <a:latin typeface="Comic Sans MS" panose="030F0702030302020204" pitchFamily="66" charset="0"/>
            </a:endParaRPr>
          </a:p>
          <a:p>
            <a:pPr algn="ctr" defTabSz="457200"/>
            <a:endParaRPr lang="en-GB" sz="2000" b="1" dirty="0" smtClean="0">
              <a:solidFill>
                <a:prstClr val="white"/>
              </a:solidFill>
              <a:latin typeface="Comic Sans MS" panose="030F0702030302020204" pitchFamily="66" charset="0"/>
            </a:endParaRPr>
          </a:p>
          <a:p>
            <a:pPr algn="ctr" defTabSz="457200"/>
            <a:r>
              <a:rPr lang="en-GB" sz="2000" b="1" dirty="0" smtClean="0">
                <a:solidFill>
                  <a:prstClr val="white"/>
                </a:solidFill>
                <a:latin typeface="Comic Sans MS" panose="030F0702030302020204" pitchFamily="66" charset="0"/>
              </a:rPr>
              <a:t>The Kinsey Reports (1948)</a:t>
            </a:r>
          </a:p>
          <a:p>
            <a:pPr algn="ctr" defTabSz="457200"/>
            <a:endParaRPr lang="en-GB" sz="2000" b="1" dirty="0">
              <a:solidFill>
                <a:prstClr val="white"/>
              </a:solidFill>
              <a:latin typeface="Comic Sans MS" panose="030F0702030302020204" pitchFamily="66" charset="0"/>
            </a:endParaRPr>
          </a:p>
          <a:p>
            <a:pPr algn="ctr" defTabSz="457200"/>
            <a:endParaRPr lang="en-GB" sz="2000" b="1" dirty="0" smtClean="0">
              <a:solidFill>
                <a:prstClr val="white"/>
              </a:solidFill>
              <a:latin typeface="Comic Sans MS" panose="030F0702030302020204" pitchFamily="66" charset="0"/>
            </a:endParaRPr>
          </a:p>
          <a:p>
            <a:pPr algn="ctr" defTabSz="457200"/>
            <a:endParaRPr lang="en-GB" sz="2000" b="1" dirty="0">
              <a:solidFill>
                <a:prstClr val="white"/>
              </a:solidFill>
              <a:latin typeface="Comic Sans MS" panose="030F0702030302020204" pitchFamily="66" charset="0"/>
            </a:endParaRPr>
          </a:p>
          <a:p>
            <a:pPr algn="ctr" defTabSz="457200"/>
            <a:endParaRPr lang="en-GB" b="1" dirty="0">
              <a:solidFill>
                <a:prstClr val="white"/>
              </a:solidFill>
              <a:latin typeface="Comic Sans MS" panose="030F0702030302020204" pitchFamily="66" charset="0"/>
            </a:endParaRPr>
          </a:p>
        </p:txBody>
      </p:sp>
      <p:sp>
        <p:nvSpPr>
          <p:cNvPr id="7" name="TextBox 6"/>
          <p:cNvSpPr txBox="1"/>
          <p:nvPr/>
        </p:nvSpPr>
        <p:spPr>
          <a:xfrm>
            <a:off x="108001" y="2051720"/>
            <a:ext cx="6506399" cy="523220"/>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800" b="1" u="sng" dirty="0" smtClean="0">
                <a:solidFill>
                  <a:prstClr val="white"/>
                </a:solidFill>
                <a:latin typeface="Comic Sans MS" panose="030F0702030302020204" pitchFamily="66" charset="0"/>
              </a:rPr>
              <a:t>Is sexuality simple to define?</a:t>
            </a:r>
            <a:endParaRPr lang="en-GB" sz="2800" b="1" u="sng" dirty="0">
              <a:solidFill>
                <a:prstClr val="white"/>
              </a:solidFill>
              <a:latin typeface="Comic Sans MS" panose="030F0702030302020204" pitchFamily="66" charset="0"/>
            </a:endParaRPr>
          </a:p>
        </p:txBody>
      </p:sp>
      <p:pic>
        <p:nvPicPr>
          <p:cNvPr id="8" name="Picture 2" descr="Image result for kinsey scal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41" y="2771800"/>
            <a:ext cx="6743484" cy="28627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0311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38709" y="255178"/>
            <a:ext cx="2778500" cy="2862322"/>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a:solidFill>
                  <a:prstClr val="white"/>
                </a:solidFill>
                <a:latin typeface="Comic Sans MS" panose="030F0702030302020204" pitchFamily="66" charset="0"/>
              </a:rPr>
              <a:t>Gender: </a:t>
            </a:r>
            <a:r>
              <a:rPr lang="en-GB" sz="2000" b="1" dirty="0">
                <a:solidFill>
                  <a:prstClr val="white"/>
                </a:solidFill>
                <a:latin typeface="Comic Sans MS" panose="030F0702030302020204" pitchFamily="66" charset="0"/>
              </a:rPr>
              <a:t>the socially constructed roles, behaviours, activities, and attributes that a given society considers appropriate for males and females. </a:t>
            </a:r>
            <a:endParaRPr lang="en-GB" sz="2000" b="1" i="1" dirty="0">
              <a:solidFill>
                <a:prstClr val="white"/>
              </a:solidFill>
              <a:latin typeface="Comic Sans MS" panose="030F0702030302020204" pitchFamily="66" charset="0"/>
            </a:endParaRPr>
          </a:p>
        </p:txBody>
      </p:sp>
      <p:sp>
        <p:nvSpPr>
          <p:cNvPr id="7" name="TextBox 6"/>
          <p:cNvSpPr txBox="1"/>
          <p:nvPr/>
        </p:nvSpPr>
        <p:spPr>
          <a:xfrm>
            <a:off x="152445" y="3347864"/>
            <a:ext cx="2778500" cy="1631216"/>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a:solidFill>
                  <a:prstClr val="white"/>
                </a:solidFill>
                <a:latin typeface="Comic Sans MS" panose="030F0702030302020204" pitchFamily="66" charset="0"/>
              </a:rPr>
              <a:t>Sex: </a:t>
            </a:r>
            <a:r>
              <a:rPr lang="en-GB" sz="2000" b="1" dirty="0">
                <a:solidFill>
                  <a:prstClr val="white"/>
                </a:solidFill>
                <a:latin typeface="Comic Sans MS" panose="030F0702030302020204" pitchFamily="66" charset="0"/>
              </a:rPr>
              <a:t>the biological and physiological characteristics that make up men and women</a:t>
            </a:r>
            <a:r>
              <a:rPr lang="en-GB" sz="2000" b="1" dirty="0">
                <a:solidFill>
                  <a:prstClr val="white"/>
                </a:solidFill>
                <a:latin typeface="Comic Sans MS" panose="030F0702030302020204" pitchFamily="66" charset="0"/>
              </a:rPr>
              <a:t>.</a:t>
            </a:r>
            <a:endParaRPr lang="en-GB" sz="2000" b="1" dirty="0">
              <a:solidFill>
                <a:prstClr val="white"/>
              </a:solidFill>
              <a:latin typeface="Comic Sans MS" panose="030F0702030302020204" pitchFamily="66" charset="0"/>
            </a:endParaRPr>
          </a:p>
        </p:txBody>
      </p:sp>
      <p:sp>
        <p:nvSpPr>
          <p:cNvPr id="8" name="TextBox 7"/>
          <p:cNvSpPr txBox="1"/>
          <p:nvPr/>
        </p:nvSpPr>
        <p:spPr>
          <a:xfrm>
            <a:off x="218452" y="5076056"/>
            <a:ext cx="2778500" cy="1631216"/>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a:solidFill>
                  <a:srgbClr val="FFFF00"/>
                </a:solidFill>
                <a:latin typeface="Comic Sans MS" panose="030F0702030302020204" pitchFamily="66" charset="0"/>
              </a:rPr>
              <a:t>Hegemonic Gender </a:t>
            </a:r>
            <a:r>
              <a:rPr lang="en-GB" sz="2000" b="1" i="1" dirty="0">
                <a:solidFill>
                  <a:prstClr val="white"/>
                </a:solidFill>
                <a:latin typeface="Comic Sans MS" panose="030F0702030302020204" pitchFamily="66" charset="0"/>
              </a:rPr>
              <a:t>Identity:  </a:t>
            </a:r>
            <a:r>
              <a:rPr lang="en-GB" sz="2000" b="1" dirty="0">
                <a:solidFill>
                  <a:prstClr val="white"/>
                </a:solidFill>
                <a:latin typeface="Comic Sans MS" panose="030F0702030302020204" pitchFamily="66" charset="0"/>
              </a:rPr>
              <a:t>generalised, typical or ideal view of males and females. </a:t>
            </a:r>
          </a:p>
        </p:txBody>
      </p:sp>
      <p:sp>
        <p:nvSpPr>
          <p:cNvPr id="10" name="TextBox 9"/>
          <p:cNvSpPr txBox="1"/>
          <p:nvPr/>
        </p:nvSpPr>
        <p:spPr>
          <a:xfrm>
            <a:off x="3214048" y="292336"/>
            <a:ext cx="3326642" cy="4801314"/>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i="1" dirty="0">
                <a:solidFill>
                  <a:prstClr val="white"/>
                </a:solidFill>
                <a:latin typeface="Comic Sans MS" panose="030F0702030302020204" pitchFamily="66" charset="0"/>
              </a:rPr>
              <a:t>Hegemonic gender identities are formed through the primary and secondary  socialisation process: </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Family: Oakley’s 4 Processes</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Education: Hidden Curriculum and Subject choice.</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Peer Group:  Sexual behaviour. </a:t>
            </a:r>
          </a:p>
          <a:p>
            <a:pPr algn="ctr" defTabSz="457200"/>
            <a:endParaRPr lang="en-GB" b="1" i="1" dirty="0">
              <a:solidFill>
                <a:prstClr val="white"/>
              </a:solidFill>
              <a:latin typeface="Comic Sans MS" panose="030F0702030302020204" pitchFamily="66" charset="0"/>
            </a:endParaRPr>
          </a:p>
          <a:p>
            <a:pPr algn="ctr" defTabSz="457200"/>
            <a:r>
              <a:rPr lang="en-GB" b="1" i="1" dirty="0">
                <a:solidFill>
                  <a:prstClr val="white"/>
                </a:solidFill>
                <a:latin typeface="Comic Sans MS" panose="030F0702030302020204" pitchFamily="66" charset="0"/>
              </a:rPr>
              <a:t>Mass Media: the beauty myth and limited roles. </a:t>
            </a:r>
          </a:p>
        </p:txBody>
      </p:sp>
      <p:sp>
        <p:nvSpPr>
          <p:cNvPr id="11" name="TextBox 10"/>
          <p:cNvSpPr txBox="1"/>
          <p:nvPr/>
        </p:nvSpPr>
        <p:spPr>
          <a:xfrm>
            <a:off x="138709" y="7610271"/>
            <a:ext cx="6401981" cy="1354217"/>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sz="2000" b="1" i="1" dirty="0">
                <a:solidFill>
                  <a:prstClr val="white"/>
                </a:solidFill>
                <a:latin typeface="Comic Sans MS" panose="030F0702030302020204" pitchFamily="66" charset="0"/>
              </a:rPr>
              <a:t>Gender identities are changing for both males and females: females are becoming more independent and males are suffering a ‘crisis of masculinity’  and there is a ‘new man’ emerging. </a:t>
            </a:r>
            <a:endParaRPr lang="en-GB" sz="2000" b="1" dirty="0">
              <a:solidFill>
                <a:prstClr val="white"/>
              </a:solidFill>
              <a:latin typeface="Comic Sans MS" panose="030F0702030302020204" pitchFamily="66" charset="0"/>
            </a:endParaRPr>
          </a:p>
        </p:txBody>
      </p:sp>
      <p:sp>
        <p:nvSpPr>
          <p:cNvPr id="12" name="TextBox 11"/>
          <p:cNvSpPr txBox="1"/>
          <p:nvPr/>
        </p:nvSpPr>
        <p:spPr>
          <a:xfrm>
            <a:off x="3214048" y="5553978"/>
            <a:ext cx="3326642" cy="1754326"/>
          </a:xfrm>
          <a:prstGeom prst="rect">
            <a:avLst/>
          </a:prstGeom>
          <a:solidFill>
            <a:schemeClr val="lt1">
              <a:alpha val="0"/>
            </a:schemeClr>
          </a:solidFill>
          <a:ln w="44450">
            <a:solidFill>
              <a:schemeClr val="bg1"/>
            </a:solidFill>
            <a:prstDash val="dashDot"/>
          </a:ln>
        </p:spPr>
        <p:style>
          <a:lnRef idx="2">
            <a:schemeClr val="dk1"/>
          </a:lnRef>
          <a:fillRef idx="1">
            <a:schemeClr val="lt1"/>
          </a:fillRef>
          <a:effectRef idx="0">
            <a:schemeClr val="dk1"/>
          </a:effectRef>
          <a:fontRef idx="minor">
            <a:schemeClr val="dk1"/>
          </a:fontRef>
        </p:style>
        <p:txBody>
          <a:bodyPr wrap="square" rtlCol="0">
            <a:spAutoFit/>
          </a:bodyPr>
          <a:lstStyle/>
          <a:p>
            <a:pPr algn="ctr" defTabSz="457200"/>
            <a:r>
              <a:rPr lang="en-GB" b="1" dirty="0" smtClean="0">
                <a:solidFill>
                  <a:prstClr val="white"/>
                </a:solidFill>
                <a:latin typeface="Comic Sans MS" panose="030F0702030302020204" pitchFamily="66" charset="0"/>
              </a:rPr>
              <a:t>A </a:t>
            </a:r>
            <a:r>
              <a:rPr lang="en-GB" b="1" dirty="0" smtClean="0">
                <a:solidFill>
                  <a:srgbClr val="FFFF00"/>
                </a:solidFill>
                <a:latin typeface="Comic Sans MS" panose="030F0702030302020204" pitchFamily="66" charset="0"/>
              </a:rPr>
              <a:t>'</a:t>
            </a:r>
            <a:r>
              <a:rPr lang="en-GB" b="1" dirty="0" err="1" smtClean="0">
                <a:solidFill>
                  <a:srgbClr val="FFFF00"/>
                </a:solidFill>
                <a:latin typeface="Comic Sans MS" panose="030F0702030302020204" pitchFamily="66" charset="0"/>
              </a:rPr>
              <a:t>genderquake</a:t>
            </a:r>
            <a:r>
              <a:rPr lang="en-GB" b="1" dirty="0" smtClean="0">
                <a:solidFill>
                  <a:srgbClr val="FFFF00"/>
                </a:solidFill>
                <a:latin typeface="Comic Sans MS" panose="030F0702030302020204" pitchFamily="66" charset="0"/>
              </a:rPr>
              <a:t>'</a:t>
            </a:r>
            <a:r>
              <a:rPr lang="en-GB" b="1" dirty="0" smtClean="0">
                <a:solidFill>
                  <a:prstClr val="white"/>
                </a:solidFill>
                <a:latin typeface="Comic Sans MS" panose="030F0702030302020204" pitchFamily="66" charset="0"/>
              </a:rPr>
              <a:t> is taking place, fundamentally shifting power from men to women in the 'post equality' generation.</a:t>
            </a:r>
          </a:p>
          <a:p>
            <a:pPr algn="ctr" defTabSz="457200"/>
            <a:r>
              <a:rPr lang="en-GB" b="1" dirty="0" smtClean="0">
                <a:solidFill>
                  <a:prstClr val="white"/>
                </a:solidFill>
                <a:latin typeface="Comic Sans MS" panose="030F0702030302020204" pitchFamily="66" charset="0"/>
              </a:rPr>
              <a:t> </a:t>
            </a:r>
            <a:endParaRPr lang="en-GB" b="1" dirty="0">
              <a:solidFill>
                <a:prstClr val="white"/>
              </a:solidFill>
              <a:latin typeface="Comic Sans MS" panose="030F0702030302020204" pitchFamily="66" charset="0"/>
            </a:endParaRPr>
          </a:p>
        </p:txBody>
      </p:sp>
    </p:spTree>
    <p:extLst>
      <p:ext uri="{BB962C8B-B14F-4D97-AF65-F5344CB8AC3E}">
        <p14:creationId xmlns:p14="http://schemas.microsoft.com/office/powerpoint/2010/main" val="1432889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TotalTime>
  <Words>3999</Words>
  <Application>Microsoft Office PowerPoint</Application>
  <PresentationFormat>On-screen Show (4:3)</PresentationFormat>
  <Paragraphs>318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Tuxford Academy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Lucy Cluley</dc:creator>
  <cp:lastModifiedBy>Lucy Cluley</cp:lastModifiedBy>
  <cp:revision>6</cp:revision>
  <dcterms:created xsi:type="dcterms:W3CDTF">2017-01-31T08:37:36Z</dcterms:created>
  <dcterms:modified xsi:type="dcterms:W3CDTF">2017-01-31T09:29:19Z</dcterms:modified>
</cp:coreProperties>
</file>