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308" r:id="rId2"/>
    <p:sldId id="269" r:id="rId3"/>
    <p:sldId id="256" r:id="rId4"/>
    <p:sldId id="257" r:id="rId5"/>
    <p:sldId id="265" r:id="rId6"/>
    <p:sldId id="264" r:id="rId7"/>
    <p:sldId id="262" r:id="rId8"/>
    <p:sldId id="266" r:id="rId9"/>
    <p:sldId id="267" r:id="rId10"/>
    <p:sldId id="268" r:id="rId11"/>
    <p:sldId id="271" r:id="rId12"/>
    <p:sldId id="263" r:id="rId13"/>
    <p:sldId id="306" r:id="rId14"/>
    <p:sldId id="307" r:id="rId15"/>
    <p:sldId id="301" r:id="rId16"/>
    <p:sldId id="302" r:id="rId17"/>
    <p:sldId id="303" r:id="rId18"/>
    <p:sldId id="304" r:id="rId19"/>
    <p:sldId id="270" r:id="rId20"/>
    <p:sldId id="272" r:id="rId21"/>
    <p:sldId id="273" r:id="rId22"/>
    <p:sldId id="274" r:id="rId23"/>
    <p:sldId id="275" r:id="rId24"/>
    <p:sldId id="312" r:id="rId25"/>
    <p:sldId id="313" r:id="rId26"/>
    <p:sldId id="276" r:id="rId27"/>
    <p:sldId id="305" r:id="rId28"/>
    <p:sldId id="309" r:id="rId29"/>
    <p:sldId id="310" r:id="rId30"/>
    <p:sldId id="311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290" r:id="rId45"/>
    <p:sldId id="291" r:id="rId46"/>
    <p:sldId id="292" r:id="rId47"/>
    <p:sldId id="293" r:id="rId48"/>
    <p:sldId id="294" r:id="rId49"/>
    <p:sldId id="295" r:id="rId50"/>
    <p:sldId id="296" r:id="rId51"/>
    <p:sldId id="297" r:id="rId52"/>
    <p:sldId id="298" r:id="rId5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97707-8BB6-4972-8853-7EA9D868F8C1}" type="datetimeFigureOut">
              <a:rPr lang="en-GB" smtClean="0"/>
              <a:pPr/>
              <a:t>30/10/2016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BB745-B097-424F-B6C9-3B907703E96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96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BB745-B097-424F-B6C9-3B907703E96B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233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See notebook file (build your own triangle) drag and drop. Or premade.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BB745-B097-424F-B6C9-3B907703E96B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837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BB745-B097-424F-B6C9-3B907703E96B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337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75*5=375+3+1=379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B4DBB-80AF-471F-9847-1F64DF7EE8F8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392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4BAE7-0FF7-439C-AB82-CA0E7CA36D49}" type="datetimeFigureOut">
              <a:rPr lang="en-GB" smtClean="0"/>
              <a:pPr/>
              <a:t>30/10/2016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AA5F2-F7F2-4518-95AC-FA0C433FA70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4BAE7-0FF7-439C-AB82-CA0E7CA36D49}" type="datetimeFigureOut">
              <a:rPr lang="en-GB" smtClean="0"/>
              <a:pPr/>
              <a:t>30/10/2016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AA5F2-F7F2-4518-95AC-FA0C433FA70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4BAE7-0FF7-439C-AB82-CA0E7CA36D49}" type="datetimeFigureOut">
              <a:rPr lang="en-GB" smtClean="0"/>
              <a:pPr/>
              <a:t>30/10/2016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AA5F2-F7F2-4518-95AC-FA0C433FA70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4BAE7-0FF7-439C-AB82-CA0E7CA36D49}" type="datetimeFigureOut">
              <a:rPr lang="en-GB" smtClean="0"/>
              <a:pPr/>
              <a:t>30/10/2016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AA5F2-F7F2-4518-95AC-FA0C433FA70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4BAE7-0FF7-439C-AB82-CA0E7CA36D49}" type="datetimeFigureOut">
              <a:rPr lang="en-GB" smtClean="0"/>
              <a:pPr/>
              <a:t>30/10/2016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AA5F2-F7F2-4518-95AC-FA0C433FA70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4BAE7-0FF7-439C-AB82-CA0E7CA36D49}" type="datetimeFigureOut">
              <a:rPr lang="en-GB" smtClean="0"/>
              <a:pPr/>
              <a:t>30/10/2016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AA5F2-F7F2-4518-95AC-FA0C433FA70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4BAE7-0FF7-439C-AB82-CA0E7CA36D49}" type="datetimeFigureOut">
              <a:rPr lang="en-GB" smtClean="0"/>
              <a:pPr/>
              <a:t>30/10/2016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AA5F2-F7F2-4518-95AC-FA0C433FA70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4BAE7-0FF7-439C-AB82-CA0E7CA36D49}" type="datetimeFigureOut">
              <a:rPr lang="en-GB" smtClean="0"/>
              <a:pPr/>
              <a:t>30/10/2016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AA5F2-F7F2-4518-95AC-FA0C433FA70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4BAE7-0FF7-439C-AB82-CA0E7CA36D49}" type="datetimeFigureOut">
              <a:rPr lang="en-GB" smtClean="0"/>
              <a:pPr/>
              <a:t>30/10/2016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AA5F2-F7F2-4518-95AC-FA0C433FA70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4BAE7-0FF7-439C-AB82-CA0E7CA36D49}" type="datetimeFigureOut">
              <a:rPr lang="en-GB" smtClean="0"/>
              <a:pPr/>
              <a:t>30/10/2016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AA5F2-F7F2-4518-95AC-FA0C433FA70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4BAE7-0FF7-439C-AB82-CA0E7CA36D49}" type="datetimeFigureOut">
              <a:rPr lang="en-GB" smtClean="0"/>
              <a:pPr/>
              <a:t>30/10/2016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AA5F2-F7F2-4518-95AC-FA0C433FA70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4BAE7-0FF7-439C-AB82-CA0E7CA36D49}" type="datetimeFigureOut">
              <a:rPr lang="en-GB" smtClean="0"/>
              <a:pPr/>
              <a:t>30/10/2016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AA5F2-F7F2-4518-95AC-FA0C433FA70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" y="523875"/>
            <a:ext cx="8258175" cy="58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53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407386" y="219860"/>
            <a:ext cx="628003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4400" dirty="0">
                <a:latin typeface="+mj-lt"/>
                <a:ea typeface="+mj-ea"/>
                <a:cs typeface="+mj-cs"/>
              </a:rPr>
              <a:t>Fractions of Quantities</a:t>
            </a:r>
            <a:endParaRPr lang="en-US" alt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539750" y="1336675"/>
            <a:ext cx="8107363" cy="396875"/>
          </a:xfrm>
          <a:prstGeom prst="rect">
            <a:avLst/>
          </a:prstGeom>
          <a:solidFill>
            <a:srgbClr val="FBE8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>
                <a:latin typeface="Comic Sans MS" pitchFamily="66" charset="0"/>
              </a:rPr>
              <a:t>Calculate the fractions of the quantities shown.</a:t>
            </a:r>
            <a:endParaRPr lang="en-US" altLang="en-US" sz="2000">
              <a:solidFill>
                <a:srgbClr val="3333FF"/>
              </a:solidFill>
              <a:latin typeface="Comic Sans MS" pitchFamily="66" charset="0"/>
            </a:endParaRPr>
          </a:p>
        </p:txBody>
      </p:sp>
      <p:grpSp>
        <p:nvGrpSpPr>
          <p:cNvPr id="6195" name="Group 51"/>
          <p:cNvGrpSpPr>
            <a:grpSpLocks/>
          </p:cNvGrpSpPr>
          <p:nvPr/>
        </p:nvGrpSpPr>
        <p:grpSpPr bwMode="auto">
          <a:xfrm>
            <a:off x="539750" y="1919287"/>
            <a:ext cx="2620962" cy="1036638"/>
            <a:chOff x="1556" y="1685"/>
            <a:chExt cx="1651" cy="653"/>
          </a:xfrm>
        </p:grpSpPr>
        <p:sp>
          <p:nvSpPr>
            <p:cNvPr id="6196" name="Rectangle 52"/>
            <p:cNvSpPr>
              <a:spLocks noChangeArrowheads="1"/>
            </p:cNvSpPr>
            <p:nvPr/>
          </p:nvSpPr>
          <p:spPr bwMode="auto">
            <a:xfrm>
              <a:off x="1556" y="1685"/>
              <a:ext cx="1651" cy="65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97" name="Text Box 53"/>
            <p:cNvSpPr txBox="1">
              <a:spLocks noChangeArrowheads="1"/>
            </p:cNvSpPr>
            <p:nvPr/>
          </p:nvSpPr>
          <p:spPr bwMode="auto">
            <a:xfrm>
              <a:off x="1647" y="1711"/>
              <a:ext cx="52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800">
                  <a:latin typeface="Comic Sans MS" pitchFamily="66" charset="0"/>
                </a:rPr>
                <a:t>1</a:t>
              </a:r>
              <a:endParaRPr lang="en-US" altLang="en-US" sz="2800">
                <a:latin typeface="Comic Sans MS" pitchFamily="66" charset="0"/>
              </a:endParaRPr>
            </a:p>
          </p:txBody>
        </p:sp>
        <p:sp>
          <p:nvSpPr>
            <p:cNvPr id="6198" name="Text Box 54"/>
            <p:cNvSpPr txBox="1">
              <a:spLocks noChangeArrowheads="1"/>
            </p:cNvSpPr>
            <p:nvPr/>
          </p:nvSpPr>
          <p:spPr bwMode="auto">
            <a:xfrm>
              <a:off x="1719" y="1995"/>
              <a:ext cx="50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800">
                  <a:latin typeface="Comic Sans MS" pitchFamily="66" charset="0"/>
                </a:rPr>
                <a:t> 5</a:t>
              </a:r>
              <a:endParaRPr lang="en-US" altLang="en-US" sz="2800">
                <a:latin typeface="Comic Sans MS" pitchFamily="66" charset="0"/>
              </a:endParaRPr>
            </a:p>
          </p:txBody>
        </p:sp>
        <p:sp>
          <p:nvSpPr>
            <p:cNvPr id="6199" name="Line 55"/>
            <p:cNvSpPr>
              <a:spLocks noChangeShapeType="1"/>
            </p:cNvSpPr>
            <p:nvPr/>
          </p:nvSpPr>
          <p:spPr bwMode="auto">
            <a:xfrm>
              <a:off x="1711" y="2003"/>
              <a:ext cx="3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00" name="Text Box 56"/>
            <p:cNvSpPr txBox="1">
              <a:spLocks noChangeArrowheads="1"/>
            </p:cNvSpPr>
            <p:nvPr/>
          </p:nvSpPr>
          <p:spPr bwMode="auto">
            <a:xfrm>
              <a:off x="2132" y="1865"/>
              <a:ext cx="10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400">
                  <a:latin typeface="Comic Sans MS" pitchFamily="66" charset="0"/>
                </a:rPr>
                <a:t>of 30 kg</a:t>
              </a:r>
              <a:endParaRPr lang="en-US" altLang="en-US" sz="2400">
                <a:latin typeface="Comic Sans MS" pitchFamily="66" charset="0"/>
              </a:endParaRPr>
            </a:p>
          </p:txBody>
        </p:sp>
      </p:grpSp>
      <p:grpSp>
        <p:nvGrpSpPr>
          <p:cNvPr id="6201" name="Group 57"/>
          <p:cNvGrpSpPr>
            <a:grpSpLocks/>
          </p:cNvGrpSpPr>
          <p:nvPr/>
        </p:nvGrpSpPr>
        <p:grpSpPr bwMode="auto">
          <a:xfrm>
            <a:off x="3347715" y="1919289"/>
            <a:ext cx="2620962" cy="1036637"/>
            <a:chOff x="1556" y="1685"/>
            <a:chExt cx="1651" cy="653"/>
          </a:xfrm>
        </p:grpSpPr>
        <p:sp>
          <p:nvSpPr>
            <p:cNvPr id="6202" name="Rectangle 58"/>
            <p:cNvSpPr>
              <a:spLocks noChangeArrowheads="1"/>
            </p:cNvSpPr>
            <p:nvPr/>
          </p:nvSpPr>
          <p:spPr bwMode="auto">
            <a:xfrm>
              <a:off x="1556" y="1685"/>
              <a:ext cx="1651" cy="65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203" name="Text Box 59"/>
            <p:cNvSpPr txBox="1">
              <a:spLocks noChangeArrowheads="1"/>
            </p:cNvSpPr>
            <p:nvPr/>
          </p:nvSpPr>
          <p:spPr bwMode="auto">
            <a:xfrm>
              <a:off x="1647" y="1711"/>
              <a:ext cx="52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800">
                  <a:latin typeface="Comic Sans MS" pitchFamily="66" charset="0"/>
                </a:rPr>
                <a:t>1</a:t>
              </a:r>
              <a:endParaRPr lang="en-US" altLang="en-US" sz="2800">
                <a:latin typeface="Comic Sans MS" pitchFamily="66" charset="0"/>
              </a:endParaRPr>
            </a:p>
          </p:txBody>
        </p:sp>
        <p:sp>
          <p:nvSpPr>
            <p:cNvPr id="6204" name="Text Box 60"/>
            <p:cNvSpPr txBox="1">
              <a:spLocks noChangeArrowheads="1"/>
            </p:cNvSpPr>
            <p:nvPr/>
          </p:nvSpPr>
          <p:spPr bwMode="auto">
            <a:xfrm>
              <a:off x="1719" y="1995"/>
              <a:ext cx="50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800">
                  <a:latin typeface="Comic Sans MS" pitchFamily="66" charset="0"/>
                </a:rPr>
                <a:t> 6</a:t>
              </a:r>
              <a:endParaRPr lang="en-US" altLang="en-US" sz="2800">
                <a:latin typeface="Comic Sans MS" pitchFamily="66" charset="0"/>
              </a:endParaRPr>
            </a:p>
          </p:txBody>
        </p:sp>
        <p:sp>
          <p:nvSpPr>
            <p:cNvPr id="6205" name="Line 61"/>
            <p:cNvSpPr>
              <a:spLocks noChangeShapeType="1"/>
            </p:cNvSpPr>
            <p:nvPr/>
          </p:nvSpPr>
          <p:spPr bwMode="auto">
            <a:xfrm>
              <a:off x="1711" y="2003"/>
              <a:ext cx="3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06" name="Text Box 62"/>
            <p:cNvSpPr txBox="1">
              <a:spLocks noChangeArrowheads="1"/>
            </p:cNvSpPr>
            <p:nvPr/>
          </p:nvSpPr>
          <p:spPr bwMode="auto">
            <a:xfrm>
              <a:off x="2132" y="1865"/>
              <a:ext cx="10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400">
                  <a:latin typeface="Comic Sans MS" pitchFamily="66" charset="0"/>
                </a:rPr>
                <a:t>of 54 mm</a:t>
              </a:r>
              <a:endParaRPr lang="en-US" altLang="en-US" sz="2400">
                <a:latin typeface="Comic Sans MS" pitchFamily="66" charset="0"/>
              </a:endParaRPr>
            </a:p>
          </p:txBody>
        </p:sp>
      </p:grpSp>
      <p:grpSp>
        <p:nvGrpSpPr>
          <p:cNvPr id="6207" name="Group 63"/>
          <p:cNvGrpSpPr>
            <a:grpSpLocks/>
          </p:cNvGrpSpPr>
          <p:nvPr/>
        </p:nvGrpSpPr>
        <p:grpSpPr bwMode="auto">
          <a:xfrm>
            <a:off x="500063" y="3452813"/>
            <a:ext cx="2620962" cy="1036637"/>
            <a:chOff x="1556" y="1685"/>
            <a:chExt cx="1651" cy="653"/>
          </a:xfrm>
        </p:grpSpPr>
        <p:sp>
          <p:nvSpPr>
            <p:cNvPr id="6208" name="Rectangle 64"/>
            <p:cNvSpPr>
              <a:spLocks noChangeArrowheads="1"/>
            </p:cNvSpPr>
            <p:nvPr/>
          </p:nvSpPr>
          <p:spPr bwMode="auto">
            <a:xfrm>
              <a:off x="1556" y="1685"/>
              <a:ext cx="1651" cy="65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209" name="Text Box 65"/>
            <p:cNvSpPr txBox="1">
              <a:spLocks noChangeArrowheads="1"/>
            </p:cNvSpPr>
            <p:nvPr/>
          </p:nvSpPr>
          <p:spPr bwMode="auto">
            <a:xfrm>
              <a:off x="1647" y="1711"/>
              <a:ext cx="52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800">
                  <a:latin typeface="Comic Sans MS" pitchFamily="66" charset="0"/>
                </a:rPr>
                <a:t>1</a:t>
              </a:r>
              <a:endParaRPr lang="en-US" altLang="en-US" sz="2800">
                <a:latin typeface="Comic Sans MS" pitchFamily="66" charset="0"/>
              </a:endParaRPr>
            </a:p>
          </p:txBody>
        </p:sp>
        <p:sp>
          <p:nvSpPr>
            <p:cNvPr id="6210" name="Text Box 66"/>
            <p:cNvSpPr txBox="1">
              <a:spLocks noChangeArrowheads="1"/>
            </p:cNvSpPr>
            <p:nvPr/>
          </p:nvSpPr>
          <p:spPr bwMode="auto">
            <a:xfrm>
              <a:off x="1719" y="1995"/>
              <a:ext cx="50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800">
                  <a:latin typeface="Comic Sans MS" pitchFamily="66" charset="0"/>
                </a:rPr>
                <a:t> 3</a:t>
              </a:r>
              <a:endParaRPr lang="en-US" altLang="en-US" sz="2800">
                <a:latin typeface="Comic Sans MS" pitchFamily="66" charset="0"/>
              </a:endParaRPr>
            </a:p>
          </p:txBody>
        </p:sp>
        <p:sp>
          <p:nvSpPr>
            <p:cNvPr id="6211" name="Line 67"/>
            <p:cNvSpPr>
              <a:spLocks noChangeShapeType="1"/>
            </p:cNvSpPr>
            <p:nvPr/>
          </p:nvSpPr>
          <p:spPr bwMode="auto">
            <a:xfrm>
              <a:off x="1711" y="2003"/>
              <a:ext cx="3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12" name="Text Box 68"/>
            <p:cNvSpPr txBox="1">
              <a:spLocks noChangeArrowheads="1"/>
            </p:cNvSpPr>
            <p:nvPr/>
          </p:nvSpPr>
          <p:spPr bwMode="auto">
            <a:xfrm>
              <a:off x="2132" y="1865"/>
              <a:ext cx="10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400">
                  <a:latin typeface="Comic Sans MS" pitchFamily="66" charset="0"/>
                </a:rPr>
                <a:t>of  60 cm</a:t>
              </a:r>
              <a:endParaRPr lang="en-US" altLang="en-US" sz="2400">
                <a:latin typeface="Comic Sans MS" pitchFamily="66" charset="0"/>
              </a:endParaRPr>
            </a:p>
          </p:txBody>
        </p:sp>
      </p:grpSp>
      <p:grpSp>
        <p:nvGrpSpPr>
          <p:cNvPr id="6219" name="Group 75"/>
          <p:cNvGrpSpPr>
            <a:grpSpLocks/>
          </p:cNvGrpSpPr>
          <p:nvPr/>
        </p:nvGrpSpPr>
        <p:grpSpPr bwMode="auto">
          <a:xfrm>
            <a:off x="6197365" y="1919288"/>
            <a:ext cx="2620963" cy="1036638"/>
            <a:chOff x="1556" y="1685"/>
            <a:chExt cx="1651" cy="653"/>
          </a:xfrm>
        </p:grpSpPr>
        <p:sp>
          <p:nvSpPr>
            <p:cNvPr id="6220" name="Rectangle 76"/>
            <p:cNvSpPr>
              <a:spLocks noChangeArrowheads="1"/>
            </p:cNvSpPr>
            <p:nvPr/>
          </p:nvSpPr>
          <p:spPr bwMode="auto">
            <a:xfrm>
              <a:off x="1556" y="1685"/>
              <a:ext cx="1651" cy="65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221" name="Text Box 77"/>
            <p:cNvSpPr txBox="1">
              <a:spLocks noChangeArrowheads="1"/>
            </p:cNvSpPr>
            <p:nvPr/>
          </p:nvSpPr>
          <p:spPr bwMode="auto">
            <a:xfrm>
              <a:off x="1647" y="1711"/>
              <a:ext cx="52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800">
                  <a:latin typeface="Comic Sans MS" pitchFamily="66" charset="0"/>
                </a:rPr>
                <a:t>1</a:t>
              </a:r>
              <a:endParaRPr lang="en-US" altLang="en-US" sz="2800">
                <a:latin typeface="Comic Sans MS" pitchFamily="66" charset="0"/>
              </a:endParaRPr>
            </a:p>
          </p:txBody>
        </p:sp>
        <p:sp>
          <p:nvSpPr>
            <p:cNvPr id="6222" name="Text Box 78"/>
            <p:cNvSpPr txBox="1">
              <a:spLocks noChangeArrowheads="1"/>
            </p:cNvSpPr>
            <p:nvPr/>
          </p:nvSpPr>
          <p:spPr bwMode="auto">
            <a:xfrm>
              <a:off x="1719" y="1995"/>
              <a:ext cx="50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800">
                  <a:latin typeface="Comic Sans MS" pitchFamily="66" charset="0"/>
                </a:rPr>
                <a:t>10</a:t>
              </a:r>
              <a:endParaRPr lang="en-US" altLang="en-US" sz="2800">
                <a:latin typeface="Comic Sans MS" pitchFamily="66" charset="0"/>
              </a:endParaRPr>
            </a:p>
          </p:txBody>
        </p:sp>
        <p:sp>
          <p:nvSpPr>
            <p:cNvPr id="6223" name="Line 79"/>
            <p:cNvSpPr>
              <a:spLocks noChangeShapeType="1"/>
            </p:cNvSpPr>
            <p:nvPr/>
          </p:nvSpPr>
          <p:spPr bwMode="auto">
            <a:xfrm>
              <a:off x="1711" y="2003"/>
              <a:ext cx="3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24" name="Text Box 80"/>
            <p:cNvSpPr txBox="1">
              <a:spLocks noChangeArrowheads="1"/>
            </p:cNvSpPr>
            <p:nvPr/>
          </p:nvSpPr>
          <p:spPr bwMode="auto">
            <a:xfrm>
              <a:off x="2132" y="1865"/>
              <a:ext cx="10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400" dirty="0">
                  <a:latin typeface="Comic Sans MS" pitchFamily="66" charset="0"/>
                </a:rPr>
                <a:t>of </a:t>
              </a:r>
              <a:r>
                <a:rPr lang="en-GB" altLang="en-US" sz="2400" dirty="0" smtClean="0">
                  <a:latin typeface="Comic Sans MS" pitchFamily="66" charset="0"/>
                </a:rPr>
                <a:t>120 g</a:t>
              </a:r>
              <a:endParaRPr lang="en-US" altLang="en-US" sz="2400" dirty="0">
                <a:latin typeface="Times New Roman" pitchFamily="18" charset="0"/>
              </a:endParaRPr>
            </a:p>
          </p:txBody>
        </p:sp>
      </p:grpSp>
      <p:sp>
        <p:nvSpPr>
          <p:cNvPr id="6243" name="Text Box 99"/>
          <p:cNvSpPr txBox="1">
            <a:spLocks noChangeArrowheads="1"/>
          </p:cNvSpPr>
          <p:nvPr/>
        </p:nvSpPr>
        <p:spPr bwMode="auto">
          <a:xfrm>
            <a:off x="546100" y="1954213"/>
            <a:ext cx="381000" cy="366712"/>
          </a:xfrm>
          <a:prstGeom prst="rect">
            <a:avLst/>
          </a:prstGeom>
          <a:gradFill rotWithShape="1">
            <a:gsLst>
              <a:gs pos="0">
                <a:srgbClr val="3333FF"/>
              </a:gs>
              <a:gs pos="100000">
                <a:srgbClr val="3333FF">
                  <a:gamma/>
                  <a:shade val="6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>
                <a:solidFill>
                  <a:srgbClr val="FFFFCC"/>
                </a:solidFill>
                <a:latin typeface="Tahoma" pitchFamily="34" charset="0"/>
              </a:rPr>
              <a:t>1</a:t>
            </a:r>
            <a:endParaRPr lang="en-US" altLang="en-US">
              <a:solidFill>
                <a:srgbClr val="FFFFCC"/>
              </a:solidFill>
              <a:latin typeface="Tahoma" pitchFamily="34" charset="0"/>
            </a:endParaRPr>
          </a:p>
        </p:txBody>
      </p:sp>
      <p:sp>
        <p:nvSpPr>
          <p:cNvPr id="6244" name="Text Box 100"/>
          <p:cNvSpPr txBox="1">
            <a:spLocks noChangeArrowheads="1"/>
          </p:cNvSpPr>
          <p:nvPr/>
        </p:nvSpPr>
        <p:spPr bwMode="auto">
          <a:xfrm>
            <a:off x="3382963" y="1965325"/>
            <a:ext cx="381000" cy="366713"/>
          </a:xfrm>
          <a:prstGeom prst="rect">
            <a:avLst/>
          </a:prstGeom>
          <a:gradFill rotWithShape="1">
            <a:gsLst>
              <a:gs pos="0">
                <a:srgbClr val="3333FF"/>
              </a:gs>
              <a:gs pos="100000">
                <a:srgbClr val="3333FF">
                  <a:gamma/>
                  <a:shade val="6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>
                <a:solidFill>
                  <a:srgbClr val="FFFFCC"/>
                </a:solidFill>
                <a:latin typeface="Tahoma" pitchFamily="34" charset="0"/>
              </a:rPr>
              <a:t>2</a:t>
            </a:r>
            <a:endParaRPr lang="en-US" altLang="en-US">
              <a:solidFill>
                <a:srgbClr val="FFFFCC"/>
              </a:solidFill>
              <a:latin typeface="Tahoma" pitchFamily="34" charset="0"/>
            </a:endParaRPr>
          </a:p>
        </p:txBody>
      </p:sp>
      <p:sp>
        <p:nvSpPr>
          <p:cNvPr id="6245" name="Text Box 101"/>
          <p:cNvSpPr txBox="1">
            <a:spLocks noChangeArrowheads="1"/>
          </p:cNvSpPr>
          <p:nvPr/>
        </p:nvSpPr>
        <p:spPr bwMode="auto">
          <a:xfrm>
            <a:off x="6191250" y="1976438"/>
            <a:ext cx="381000" cy="366712"/>
          </a:xfrm>
          <a:prstGeom prst="rect">
            <a:avLst/>
          </a:prstGeom>
          <a:gradFill rotWithShape="1">
            <a:gsLst>
              <a:gs pos="0">
                <a:srgbClr val="3333FF"/>
              </a:gs>
              <a:gs pos="100000">
                <a:srgbClr val="3333FF">
                  <a:gamma/>
                  <a:shade val="6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>
                <a:solidFill>
                  <a:srgbClr val="FFFFCC"/>
                </a:solidFill>
                <a:latin typeface="Tahoma" pitchFamily="34" charset="0"/>
              </a:rPr>
              <a:t>3</a:t>
            </a:r>
            <a:endParaRPr lang="en-US" altLang="en-US">
              <a:solidFill>
                <a:srgbClr val="FFFFCC"/>
              </a:solidFill>
              <a:latin typeface="Tahoma" pitchFamily="34" charset="0"/>
            </a:endParaRPr>
          </a:p>
        </p:txBody>
      </p:sp>
      <p:sp>
        <p:nvSpPr>
          <p:cNvPr id="6246" name="Text Box 102"/>
          <p:cNvSpPr txBox="1">
            <a:spLocks noChangeArrowheads="1"/>
          </p:cNvSpPr>
          <p:nvPr/>
        </p:nvSpPr>
        <p:spPr bwMode="auto">
          <a:xfrm>
            <a:off x="544513" y="3467100"/>
            <a:ext cx="381000" cy="366713"/>
          </a:xfrm>
          <a:prstGeom prst="rect">
            <a:avLst/>
          </a:prstGeom>
          <a:gradFill rotWithShape="1">
            <a:gsLst>
              <a:gs pos="0">
                <a:srgbClr val="3333FF"/>
              </a:gs>
              <a:gs pos="100000">
                <a:srgbClr val="3333FF">
                  <a:gamma/>
                  <a:shade val="6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>
                <a:solidFill>
                  <a:srgbClr val="FFFFCC"/>
                </a:solidFill>
                <a:latin typeface="Tahoma" pitchFamily="34" charset="0"/>
              </a:rPr>
              <a:t>4</a:t>
            </a:r>
            <a:endParaRPr lang="en-US" altLang="en-US">
              <a:solidFill>
                <a:srgbClr val="FFFFCC"/>
              </a:solidFill>
              <a:latin typeface="Tahoma" pitchFamily="34" charset="0"/>
            </a:endParaRPr>
          </a:p>
        </p:txBody>
      </p:sp>
      <p:sp>
        <p:nvSpPr>
          <p:cNvPr id="6253" name="Text Box 109"/>
          <p:cNvSpPr txBox="1">
            <a:spLocks noChangeArrowheads="1"/>
          </p:cNvSpPr>
          <p:nvPr/>
        </p:nvSpPr>
        <p:spPr bwMode="auto">
          <a:xfrm>
            <a:off x="1359693" y="2997358"/>
            <a:ext cx="981075" cy="376237"/>
          </a:xfrm>
          <a:prstGeom prst="rect">
            <a:avLst/>
          </a:prstGeom>
          <a:solidFill>
            <a:srgbClr val="FBE8A3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dirty="0">
                <a:latin typeface="Comic Sans MS" pitchFamily="66" charset="0"/>
              </a:rPr>
              <a:t>6 kg</a:t>
            </a:r>
            <a:endParaRPr lang="en-US" altLang="en-US" dirty="0">
              <a:latin typeface="Comic Sans MS" pitchFamily="66" charset="0"/>
            </a:endParaRPr>
          </a:p>
        </p:txBody>
      </p:sp>
      <p:sp>
        <p:nvSpPr>
          <p:cNvPr id="6254" name="Text Box 110"/>
          <p:cNvSpPr txBox="1">
            <a:spLocks noChangeArrowheads="1"/>
          </p:cNvSpPr>
          <p:nvPr/>
        </p:nvSpPr>
        <p:spPr bwMode="auto">
          <a:xfrm>
            <a:off x="4238625" y="2985931"/>
            <a:ext cx="790575" cy="376238"/>
          </a:xfrm>
          <a:prstGeom prst="rect">
            <a:avLst/>
          </a:prstGeom>
          <a:solidFill>
            <a:srgbClr val="FBE8A3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dirty="0">
                <a:latin typeface="Comic Sans MS" pitchFamily="66" charset="0"/>
              </a:rPr>
              <a:t>9 mm</a:t>
            </a:r>
            <a:endParaRPr lang="en-US" altLang="en-US" dirty="0">
              <a:latin typeface="Comic Sans MS" pitchFamily="66" charset="0"/>
            </a:endParaRPr>
          </a:p>
        </p:txBody>
      </p:sp>
      <p:sp>
        <p:nvSpPr>
          <p:cNvPr id="6255" name="Text Box 111"/>
          <p:cNvSpPr txBox="1">
            <a:spLocks noChangeArrowheads="1"/>
          </p:cNvSpPr>
          <p:nvPr/>
        </p:nvSpPr>
        <p:spPr bwMode="auto">
          <a:xfrm>
            <a:off x="1349375" y="4556125"/>
            <a:ext cx="912813" cy="376238"/>
          </a:xfrm>
          <a:prstGeom prst="rect">
            <a:avLst/>
          </a:prstGeom>
          <a:solidFill>
            <a:srgbClr val="FBE8A3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dirty="0">
                <a:latin typeface="Comic Sans MS" pitchFamily="66" charset="0"/>
              </a:rPr>
              <a:t>20 cm</a:t>
            </a:r>
            <a:endParaRPr lang="en-US" altLang="en-US" dirty="0">
              <a:latin typeface="Comic Sans MS" pitchFamily="66" charset="0"/>
            </a:endParaRPr>
          </a:p>
        </p:txBody>
      </p:sp>
      <p:sp>
        <p:nvSpPr>
          <p:cNvPr id="6257" name="Text Box 113"/>
          <p:cNvSpPr txBox="1">
            <a:spLocks noChangeArrowheads="1"/>
          </p:cNvSpPr>
          <p:nvPr/>
        </p:nvSpPr>
        <p:spPr bwMode="auto">
          <a:xfrm>
            <a:off x="7070491" y="3005295"/>
            <a:ext cx="790575" cy="376238"/>
          </a:xfrm>
          <a:prstGeom prst="rect">
            <a:avLst/>
          </a:prstGeom>
          <a:solidFill>
            <a:srgbClr val="FBE8A3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dirty="0">
                <a:latin typeface="Comic Sans MS" pitchFamily="66" charset="0"/>
              </a:rPr>
              <a:t>12 </a:t>
            </a:r>
            <a:r>
              <a:rPr lang="en-GB" altLang="en-US" dirty="0" smtClean="0">
                <a:latin typeface="Comic Sans MS" pitchFamily="66" charset="0"/>
              </a:rPr>
              <a:t>g</a:t>
            </a:r>
            <a:endParaRPr lang="en-US" altLang="en-US" i="1" dirty="0">
              <a:latin typeface="Times New Roman" pitchFamily="18" charset="0"/>
            </a:endParaRPr>
          </a:p>
        </p:txBody>
      </p:sp>
      <p:grpSp>
        <p:nvGrpSpPr>
          <p:cNvPr id="81" name="Group 15"/>
          <p:cNvGrpSpPr>
            <a:grpSpLocks/>
          </p:cNvGrpSpPr>
          <p:nvPr/>
        </p:nvGrpSpPr>
        <p:grpSpPr bwMode="auto">
          <a:xfrm>
            <a:off x="3347715" y="3471125"/>
            <a:ext cx="2620962" cy="1036638"/>
            <a:chOff x="1556" y="1685"/>
            <a:chExt cx="1651" cy="653"/>
          </a:xfrm>
        </p:grpSpPr>
        <p:sp>
          <p:nvSpPr>
            <p:cNvPr id="82" name="Rectangle 16"/>
            <p:cNvSpPr>
              <a:spLocks noChangeArrowheads="1"/>
            </p:cNvSpPr>
            <p:nvPr/>
          </p:nvSpPr>
          <p:spPr bwMode="auto">
            <a:xfrm>
              <a:off x="1556" y="1685"/>
              <a:ext cx="1651" cy="65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3" name="Text Box 17"/>
            <p:cNvSpPr txBox="1">
              <a:spLocks noChangeArrowheads="1"/>
            </p:cNvSpPr>
            <p:nvPr/>
          </p:nvSpPr>
          <p:spPr bwMode="auto">
            <a:xfrm>
              <a:off x="1647" y="1711"/>
              <a:ext cx="52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800">
                  <a:latin typeface="Comic Sans MS" pitchFamily="66" charset="0"/>
                </a:rPr>
                <a:t>4</a:t>
              </a:r>
              <a:endParaRPr lang="en-US" altLang="en-US" sz="2800">
                <a:latin typeface="Comic Sans MS" pitchFamily="66" charset="0"/>
              </a:endParaRPr>
            </a:p>
          </p:txBody>
        </p:sp>
        <p:sp>
          <p:nvSpPr>
            <p:cNvPr id="84" name="Text Box 18"/>
            <p:cNvSpPr txBox="1">
              <a:spLocks noChangeArrowheads="1"/>
            </p:cNvSpPr>
            <p:nvPr/>
          </p:nvSpPr>
          <p:spPr bwMode="auto">
            <a:xfrm>
              <a:off x="1719" y="1995"/>
              <a:ext cx="50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800">
                  <a:latin typeface="Comic Sans MS" pitchFamily="66" charset="0"/>
                </a:rPr>
                <a:t> 5</a:t>
              </a:r>
              <a:endParaRPr lang="en-US" altLang="en-US" sz="2800">
                <a:latin typeface="Comic Sans MS" pitchFamily="66" charset="0"/>
              </a:endParaRPr>
            </a:p>
          </p:txBody>
        </p:sp>
        <p:sp>
          <p:nvSpPr>
            <p:cNvPr id="85" name="Line 19"/>
            <p:cNvSpPr>
              <a:spLocks noChangeShapeType="1"/>
            </p:cNvSpPr>
            <p:nvPr/>
          </p:nvSpPr>
          <p:spPr bwMode="auto">
            <a:xfrm>
              <a:off x="1711" y="2003"/>
              <a:ext cx="3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Text Box 20"/>
            <p:cNvSpPr txBox="1">
              <a:spLocks noChangeArrowheads="1"/>
            </p:cNvSpPr>
            <p:nvPr/>
          </p:nvSpPr>
          <p:spPr bwMode="auto">
            <a:xfrm>
              <a:off x="2132" y="1865"/>
              <a:ext cx="10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400">
                  <a:latin typeface="Comic Sans MS" pitchFamily="66" charset="0"/>
                </a:rPr>
                <a:t>of 30 kg</a:t>
              </a:r>
              <a:endParaRPr lang="en-US" altLang="en-US" sz="2400">
                <a:latin typeface="Comic Sans MS" pitchFamily="66" charset="0"/>
              </a:endParaRPr>
            </a:p>
          </p:txBody>
        </p:sp>
      </p:grpSp>
      <p:grpSp>
        <p:nvGrpSpPr>
          <p:cNvPr id="87" name="Group 21"/>
          <p:cNvGrpSpPr>
            <a:grpSpLocks/>
          </p:cNvGrpSpPr>
          <p:nvPr/>
        </p:nvGrpSpPr>
        <p:grpSpPr bwMode="auto">
          <a:xfrm>
            <a:off x="6168991" y="3429921"/>
            <a:ext cx="2620962" cy="1036637"/>
            <a:chOff x="1556" y="1685"/>
            <a:chExt cx="1651" cy="653"/>
          </a:xfrm>
        </p:grpSpPr>
        <p:sp>
          <p:nvSpPr>
            <p:cNvPr id="88" name="Rectangle 22"/>
            <p:cNvSpPr>
              <a:spLocks noChangeArrowheads="1"/>
            </p:cNvSpPr>
            <p:nvPr/>
          </p:nvSpPr>
          <p:spPr bwMode="auto">
            <a:xfrm>
              <a:off x="1556" y="1685"/>
              <a:ext cx="1651" cy="65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9" name="Text Box 23"/>
            <p:cNvSpPr txBox="1">
              <a:spLocks noChangeArrowheads="1"/>
            </p:cNvSpPr>
            <p:nvPr/>
          </p:nvSpPr>
          <p:spPr bwMode="auto">
            <a:xfrm>
              <a:off x="1647" y="1711"/>
              <a:ext cx="52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800" dirty="0">
                  <a:latin typeface="Comic Sans MS" pitchFamily="66" charset="0"/>
                </a:rPr>
                <a:t>5</a:t>
              </a:r>
              <a:endParaRPr lang="en-US" altLang="en-US" sz="2800" dirty="0">
                <a:latin typeface="Comic Sans MS" pitchFamily="66" charset="0"/>
              </a:endParaRPr>
            </a:p>
          </p:txBody>
        </p:sp>
        <p:sp>
          <p:nvSpPr>
            <p:cNvPr id="90" name="Text Box 24"/>
            <p:cNvSpPr txBox="1">
              <a:spLocks noChangeArrowheads="1"/>
            </p:cNvSpPr>
            <p:nvPr/>
          </p:nvSpPr>
          <p:spPr bwMode="auto">
            <a:xfrm>
              <a:off x="1719" y="1995"/>
              <a:ext cx="50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800">
                  <a:latin typeface="Comic Sans MS" pitchFamily="66" charset="0"/>
                </a:rPr>
                <a:t> 6</a:t>
              </a:r>
              <a:endParaRPr lang="en-US" altLang="en-US" sz="2800">
                <a:latin typeface="Comic Sans MS" pitchFamily="66" charset="0"/>
              </a:endParaRPr>
            </a:p>
          </p:txBody>
        </p:sp>
        <p:sp>
          <p:nvSpPr>
            <p:cNvPr id="91" name="Line 25"/>
            <p:cNvSpPr>
              <a:spLocks noChangeShapeType="1"/>
            </p:cNvSpPr>
            <p:nvPr/>
          </p:nvSpPr>
          <p:spPr bwMode="auto">
            <a:xfrm>
              <a:off x="1711" y="2003"/>
              <a:ext cx="3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Text Box 26"/>
            <p:cNvSpPr txBox="1">
              <a:spLocks noChangeArrowheads="1"/>
            </p:cNvSpPr>
            <p:nvPr/>
          </p:nvSpPr>
          <p:spPr bwMode="auto">
            <a:xfrm>
              <a:off x="2132" y="1865"/>
              <a:ext cx="10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400">
                  <a:latin typeface="Comic Sans MS" pitchFamily="66" charset="0"/>
                </a:rPr>
                <a:t>of 48 mm</a:t>
              </a:r>
              <a:endParaRPr lang="en-US" altLang="en-US" sz="2400">
                <a:latin typeface="Comic Sans MS" pitchFamily="66" charset="0"/>
              </a:endParaRPr>
            </a:p>
          </p:txBody>
        </p:sp>
      </p:grpSp>
      <p:sp>
        <p:nvSpPr>
          <p:cNvPr id="6247" name="Text Box 103"/>
          <p:cNvSpPr txBox="1">
            <a:spLocks noChangeArrowheads="1"/>
          </p:cNvSpPr>
          <p:nvPr/>
        </p:nvSpPr>
        <p:spPr bwMode="auto">
          <a:xfrm>
            <a:off x="3347715" y="3462652"/>
            <a:ext cx="381000" cy="366713"/>
          </a:xfrm>
          <a:prstGeom prst="rect">
            <a:avLst/>
          </a:prstGeom>
          <a:gradFill rotWithShape="1">
            <a:gsLst>
              <a:gs pos="0">
                <a:srgbClr val="3333FF"/>
              </a:gs>
              <a:gs pos="100000">
                <a:srgbClr val="3333FF">
                  <a:gamma/>
                  <a:shade val="6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dirty="0">
                <a:solidFill>
                  <a:srgbClr val="FFFFCC"/>
                </a:solidFill>
                <a:latin typeface="Tahoma" pitchFamily="34" charset="0"/>
              </a:rPr>
              <a:t>5</a:t>
            </a:r>
            <a:endParaRPr lang="en-US" altLang="en-US" dirty="0">
              <a:solidFill>
                <a:srgbClr val="FFFFCC"/>
              </a:solidFill>
              <a:latin typeface="Tahoma" pitchFamily="34" charset="0"/>
            </a:endParaRPr>
          </a:p>
        </p:txBody>
      </p:sp>
      <p:sp>
        <p:nvSpPr>
          <p:cNvPr id="6248" name="Text Box 104"/>
          <p:cNvSpPr txBox="1">
            <a:spLocks noChangeArrowheads="1"/>
          </p:cNvSpPr>
          <p:nvPr/>
        </p:nvSpPr>
        <p:spPr bwMode="auto">
          <a:xfrm>
            <a:off x="6151328" y="3452813"/>
            <a:ext cx="381000" cy="366713"/>
          </a:xfrm>
          <a:prstGeom prst="rect">
            <a:avLst/>
          </a:prstGeom>
          <a:gradFill rotWithShape="1">
            <a:gsLst>
              <a:gs pos="0">
                <a:srgbClr val="3333FF"/>
              </a:gs>
              <a:gs pos="100000">
                <a:srgbClr val="3333FF">
                  <a:gamma/>
                  <a:shade val="6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dirty="0">
                <a:solidFill>
                  <a:srgbClr val="FFFFCC"/>
                </a:solidFill>
                <a:latin typeface="Tahoma" pitchFamily="34" charset="0"/>
              </a:rPr>
              <a:t>6</a:t>
            </a:r>
            <a:endParaRPr lang="en-US" altLang="en-US" dirty="0">
              <a:solidFill>
                <a:srgbClr val="FFFFCC"/>
              </a:solidFill>
              <a:latin typeface="Tahoma" pitchFamily="34" charset="0"/>
            </a:endParaRPr>
          </a:p>
        </p:txBody>
      </p:sp>
      <p:grpSp>
        <p:nvGrpSpPr>
          <p:cNvPr id="93" name="Group 27"/>
          <p:cNvGrpSpPr>
            <a:grpSpLocks/>
          </p:cNvGrpSpPr>
          <p:nvPr/>
        </p:nvGrpSpPr>
        <p:grpSpPr bwMode="auto">
          <a:xfrm>
            <a:off x="505123" y="5076285"/>
            <a:ext cx="2620962" cy="1036637"/>
            <a:chOff x="1556" y="1685"/>
            <a:chExt cx="1651" cy="653"/>
          </a:xfrm>
        </p:grpSpPr>
        <p:sp>
          <p:nvSpPr>
            <p:cNvPr id="94" name="Rectangle 28"/>
            <p:cNvSpPr>
              <a:spLocks noChangeArrowheads="1"/>
            </p:cNvSpPr>
            <p:nvPr/>
          </p:nvSpPr>
          <p:spPr bwMode="auto">
            <a:xfrm>
              <a:off x="1556" y="1685"/>
              <a:ext cx="1651" cy="65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5" name="Text Box 29"/>
            <p:cNvSpPr txBox="1">
              <a:spLocks noChangeArrowheads="1"/>
            </p:cNvSpPr>
            <p:nvPr/>
          </p:nvSpPr>
          <p:spPr bwMode="auto">
            <a:xfrm>
              <a:off x="1647" y="1711"/>
              <a:ext cx="52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800" dirty="0">
                  <a:latin typeface="Comic Sans MS" pitchFamily="66" charset="0"/>
                </a:rPr>
                <a:t>2</a:t>
              </a:r>
              <a:endParaRPr lang="en-US" altLang="en-US" sz="2800" dirty="0">
                <a:latin typeface="Comic Sans MS" pitchFamily="66" charset="0"/>
              </a:endParaRPr>
            </a:p>
          </p:txBody>
        </p:sp>
        <p:sp>
          <p:nvSpPr>
            <p:cNvPr id="96" name="Text Box 30"/>
            <p:cNvSpPr txBox="1">
              <a:spLocks noChangeArrowheads="1"/>
            </p:cNvSpPr>
            <p:nvPr/>
          </p:nvSpPr>
          <p:spPr bwMode="auto">
            <a:xfrm>
              <a:off x="1719" y="1995"/>
              <a:ext cx="50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800">
                  <a:latin typeface="Comic Sans MS" pitchFamily="66" charset="0"/>
                </a:rPr>
                <a:t> 3</a:t>
              </a:r>
              <a:endParaRPr lang="en-US" altLang="en-US" sz="2800">
                <a:latin typeface="Comic Sans MS" pitchFamily="66" charset="0"/>
              </a:endParaRPr>
            </a:p>
          </p:txBody>
        </p:sp>
        <p:sp>
          <p:nvSpPr>
            <p:cNvPr id="97" name="Line 31"/>
            <p:cNvSpPr>
              <a:spLocks noChangeShapeType="1"/>
            </p:cNvSpPr>
            <p:nvPr/>
          </p:nvSpPr>
          <p:spPr bwMode="auto">
            <a:xfrm>
              <a:off x="1711" y="2003"/>
              <a:ext cx="3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8" name="Text Box 32"/>
            <p:cNvSpPr txBox="1">
              <a:spLocks noChangeArrowheads="1"/>
            </p:cNvSpPr>
            <p:nvPr/>
          </p:nvSpPr>
          <p:spPr bwMode="auto">
            <a:xfrm>
              <a:off x="2132" y="1865"/>
              <a:ext cx="10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400">
                  <a:latin typeface="Comic Sans MS" pitchFamily="66" charset="0"/>
                </a:rPr>
                <a:t>of  90 cm</a:t>
              </a:r>
              <a:endParaRPr lang="en-US" altLang="en-US" sz="2400">
                <a:latin typeface="Comic Sans MS" pitchFamily="66" charset="0"/>
              </a:endParaRPr>
            </a:p>
          </p:txBody>
        </p:sp>
      </p:grpSp>
      <p:sp>
        <p:nvSpPr>
          <p:cNvPr id="6249" name="Text Box 105"/>
          <p:cNvSpPr txBox="1">
            <a:spLocks noChangeArrowheads="1"/>
          </p:cNvSpPr>
          <p:nvPr/>
        </p:nvSpPr>
        <p:spPr bwMode="auto">
          <a:xfrm>
            <a:off x="506852" y="5074822"/>
            <a:ext cx="381000" cy="366713"/>
          </a:xfrm>
          <a:prstGeom prst="rect">
            <a:avLst/>
          </a:prstGeom>
          <a:gradFill rotWithShape="1">
            <a:gsLst>
              <a:gs pos="0">
                <a:srgbClr val="3333FF"/>
              </a:gs>
              <a:gs pos="100000">
                <a:srgbClr val="3333FF">
                  <a:gamma/>
                  <a:shade val="6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>
                <a:solidFill>
                  <a:srgbClr val="FFFFCC"/>
                </a:solidFill>
                <a:latin typeface="Tahoma" pitchFamily="34" charset="0"/>
              </a:rPr>
              <a:t>7</a:t>
            </a:r>
            <a:endParaRPr lang="en-US" altLang="en-US">
              <a:solidFill>
                <a:srgbClr val="FFFFCC"/>
              </a:solidFill>
              <a:latin typeface="Tahoma" pitchFamily="34" charset="0"/>
            </a:endParaRPr>
          </a:p>
        </p:txBody>
      </p:sp>
      <p:grpSp>
        <p:nvGrpSpPr>
          <p:cNvPr id="99" name="Group 45"/>
          <p:cNvGrpSpPr>
            <a:grpSpLocks/>
          </p:cNvGrpSpPr>
          <p:nvPr/>
        </p:nvGrpSpPr>
        <p:grpSpPr bwMode="auto">
          <a:xfrm>
            <a:off x="3417888" y="5076285"/>
            <a:ext cx="2620962" cy="1036638"/>
            <a:chOff x="1556" y="1685"/>
            <a:chExt cx="1651" cy="653"/>
          </a:xfrm>
        </p:grpSpPr>
        <p:sp>
          <p:nvSpPr>
            <p:cNvPr id="100" name="Rectangle 46"/>
            <p:cNvSpPr>
              <a:spLocks noChangeArrowheads="1"/>
            </p:cNvSpPr>
            <p:nvPr/>
          </p:nvSpPr>
          <p:spPr bwMode="auto">
            <a:xfrm>
              <a:off x="1556" y="1685"/>
              <a:ext cx="1651" cy="65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1" name="Text Box 47"/>
            <p:cNvSpPr txBox="1">
              <a:spLocks noChangeArrowheads="1"/>
            </p:cNvSpPr>
            <p:nvPr/>
          </p:nvSpPr>
          <p:spPr bwMode="auto">
            <a:xfrm>
              <a:off x="1647" y="1711"/>
              <a:ext cx="52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800">
                  <a:latin typeface="Comic Sans MS" pitchFamily="66" charset="0"/>
                </a:rPr>
                <a:t>7</a:t>
              </a:r>
              <a:endParaRPr lang="en-US" altLang="en-US" sz="2800">
                <a:latin typeface="Comic Sans MS" pitchFamily="66" charset="0"/>
              </a:endParaRPr>
            </a:p>
          </p:txBody>
        </p:sp>
        <p:sp>
          <p:nvSpPr>
            <p:cNvPr id="102" name="Text Box 48"/>
            <p:cNvSpPr txBox="1">
              <a:spLocks noChangeArrowheads="1"/>
            </p:cNvSpPr>
            <p:nvPr/>
          </p:nvSpPr>
          <p:spPr bwMode="auto">
            <a:xfrm>
              <a:off x="1719" y="1995"/>
              <a:ext cx="50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800">
                  <a:latin typeface="Comic Sans MS" pitchFamily="66" charset="0"/>
                </a:rPr>
                <a:t> 9</a:t>
              </a:r>
              <a:endParaRPr lang="en-US" altLang="en-US" sz="2800">
                <a:latin typeface="Comic Sans MS" pitchFamily="66" charset="0"/>
              </a:endParaRPr>
            </a:p>
          </p:txBody>
        </p:sp>
        <p:sp>
          <p:nvSpPr>
            <p:cNvPr id="103" name="Line 49"/>
            <p:cNvSpPr>
              <a:spLocks noChangeShapeType="1"/>
            </p:cNvSpPr>
            <p:nvPr/>
          </p:nvSpPr>
          <p:spPr bwMode="auto">
            <a:xfrm>
              <a:off x="1711" y="2003"/>
              <a:ext cx="3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" name="Text Box 50"/>
            <p:cNvSpPr txBox="1">
              <a:spLocks noChangeArrowheads="1"/>
            </p:cNvSpPr>
            <p:nvPr/>
          </p:nvSpPr>
          <p:spPr bwMode="auto">
            <a:xfrm>
              <a:off x="2132" y="1865"/>
              <a:ext cx="10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400">
                  <a:latin typeface="Comic Sans MS" pitchFamily="66" charset="0"/>
                </a:rPr>
                <a:t>of £36</a:t>
              </a:r>
              <a:endParaRPr lang="en-US" altLang="en-US" sz="2400">
                <a:latin typeface="Comic Sans MS" pitchFamily="66" charset="0"/>
              </a:endParaRPr>
            </a:p>
          </p:txBody>
        </p:sp>
      </p:grpSp>
      <p:sp>
        <p:nvSpPr>
          <p:cNvPr id="6250" name="Text Box 106"/>
          <p:cNvSpPr txBox="1">
            <a:spLocks noChangeArrowheads="1"/>
          </p:cNvSpPr>
          <p:nvPr/>
        </p:nvSpPr>
        <p:spPr bwMode="auto">
          <a:xfrm>
            <a:off x="3403277" y="5076285"/>
            <a:ext cx="381000" cy="366712"/>
          </a:xfrm>
          <a:prstGeom prst="rect">
            <a:avLst/>
          </a:prstGeom>
          <a:gradFill rotWithShape="1">
            <a:gsLst>
              <a:gs pos="0">
                <a:srgbClr val="3333FF"/>
              </a:gs>
              <a:gs pos="100000">
                <a:srgbClr val="3333FF">
                  <a:gamma/>
                  <a:shade val="6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dirty="0">
                <a:solidFill>
                  <a:srgbClr val="FFFFCC"/>
                </a:solidFill>
                <a:latin typeface="Tahoma" pitchFamily="34" charset="0"/>
              </a:rPr>
              <a:t>8</a:t>
            </a:r>
            <a:endParaRPr lang="en-US" altLang="en-US" dirty="0">
              <a:solidFill>
                <a:srgbClr val="FFFFCC"/>
              </a:solidFill>
              <a:latin typeface="Tahoma" pitchFamily="34" charset="0"/>
            </a:endParaRPr>
          </a:p>
        </p:txBody>
      </p:sp>
      <p:grpSp>
        <p:nvGrpSpPr>
          <p:cNvPr id="107" name="Group 57"/>
          <p:cNvGrpSpPr>
            <a:grpSpLocks/>
          </p:cNvGrpSpPr>
          <p:nvPr/>
        </p:nvGrpSpPr>
        <p:grpSpPr bwMode="auto">
          <a:xfrm>
            <a:off x="6224711" y="5061328"/>
            <a:ext cx="2620963" cy="1036637"/>
            <a:chOff x="1556" y="1685"/>
            <a:chExt cx="1651" cy="653"/>
          </a:xfrm>
        </p:grpSpPr>
        <p:sp>
          <p:nvSpPr>
            <p:cNvPr id="108" name="Rectangle 58"/>
            <p:cNvSpPr>
              <a:spLocks noChangeArrowheads="1"/>
            </p:cNvSpPr>
            <p:nvPr/>
          </p:nvSpPr>
          <p:spPr bwMode="auto">
            <a:xfrm>
              <a:off x="1556" y="1685"/>
              <a:ext cx="1651" cy="65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9" name="Text Box 59"/>
            <p:cNvSpPr txBox="1">
              <a:spLocks noChangeArrowheads="1"/>
            </p:cNvSpPr>
            <p:nvPr/>
          </p:nvSpPr>
          <p:spPr bwMode="auto">
            <a:xfrm>
              <a:off x="1647" y="1711"/>
              <a:ext cx="52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800" dirty="0">
                  <a:latin typeface="Comic Sans MS" pitchFamily="66" charset="0"/>
                </a:rPr>
                <a:t>13</a:t>
              </a:r>
              <a:endParaRPr lang="en-US" altLang="en-US" sz="2800" dirty="0">
                <a:latin typeface="Comic Sans MS" pitchFamily="66" charset="0"/>
              </a:endParaRPr>
            </a:p>
          </p:txBody>
        </p:sp>
        <p:sp>
          <p:nvSpPr>
            <p:cNvPr id="110" name="Text Box 60"/>
            <p:cNvSpPr txBox="1">
              <a:spLocks noChangeArrowheads="1"/>
            </p:cNvSpPr>
            <p:nvPr/>
          </p:nvSpPr>
          <p:spPr bwMode="auto">
            <a:xfrm>
              <a:off x="1719" y="1995"/>
              <a:ext cx="50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800">
                  <a:latin typeface="Comic Sans MS" pitchFamily="66" charset="0"/>
                </a:rPr>
                <a:t>20</a:t>
              </a:r>
              <a:endParaRPr lang="en-US" altLang="en-US" sz="2800">
                <a:latin typeface="Comic Sans MS" pitchFamily="66" charset="0"/>
              </a:endParaRPr>
            </a:p>
          </p:txBody>
        </p:sp>
        <p:sp>
          <p:nvSpPr>
            <p:cNvPr id="111" name="Line 61"/>
            <p:cNvSpPr>
              <a:spLocks noChangeShapeType="1"/>
            </p:cNvSpPr>
            <p:nvPr/>
          </p:nvSpPr>
          <p:spPr bwMode="auto">
            <a:xfrm>
              <a:off x="1711" y="2003"/>
              <a:ext cx="3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2" name="Text Box 62"/>
            <p:cNvSpPr txBox="1">
              <a:spLocks noChangeArrowheads="1"/>
            </p:cNvSpPr>
            <p:nvPr/>
          </p:nvSpPr>
          <p:spPr bwMode="auto">
            <a:xfrm>
              <a:off x="2132" y="1865"/>
              <a:ext cx="10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400" dirty="0">
                  <a:latin typeface="Comic Sans MS" pitchFamily="66" charset="0"/>
                </a:rPr>
                <a:t>of $180 </a:t>
              </a:r>
              <a:endParaRPr lang="en-US" altLang="en-US" sz="2400" dirty="0">
                <a:latin typeface="Comic Sans MS" pitchFamily="66" charset="0"/>
              </a:endParaRPr>
            </a:p>
          </p:txBody>
        </p:sp>
      </p:grpSp>
      <p:sp>
        <p:nvSpPr>
          <p:cNvPr id="6251" name="Text Box 107"/>
          <p:cNvSpPr txBox="1">
            <a:spLocks noChangeArrowheads="1"/>
          </p:cNvSpPr>
          <p:nvPr/>
        </p:nvSpPr>
        <p:spPr bwMode="auto">
          <a:xfrm>
            <a:off x="6197365" y="5061328"/>
            <a:ext cx="381000" cy="366712"/>
          </a:xfrm>
          <a:prstGeom prst="rect">
            <a:avLst/>
          </a:prstGeom>
          <a:gradFill rotWithShape="1">
            <a:gsLst>
              <a:gs pos="0">
                <a:srgbClr val="3333FF"/>
              </a:gs>
              <a:gs pos="100000">
                <a:srgbClr val="3333FF">
                  <a:gamma/>
                  <a:shade val="6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>
                <a:solidFill>
                  <a:srgbClr val="FFFFCC"/>
                </a:solidFill>
                <a:latin typeface="Tahoma" pitchFamily="34" charset="0"/>
              </a:rPr>
              <a:t>9</a:t>
            </a:r>
            <a:endParaRPr lang="en-US" altLang="en-US">
              <a:solidFill>
                <a:srgbClr val="FFFFCC"/>
              </a:solidFill>
              <a:latin typeface="Tahoma" pitchFamily="34" charset="0"/>
            </a:endParaRPr>
          </a:p>
        </p:txBody>
      </p:sp>
      <p:sp>
        <p:nvSpPr>
          <p:cNvPr id="113" name="Text Box 73"/>
          <p:cNvSpPr txBox="1">
            <a:spLocks noChangeArrowheads="1"/>
          </p:cNvSpPr>
          <p:nvPr/>
        </p:nvSpPr>
        <p:spPr bwMode="auto">
          <a:xfrm>
            <a:off x="4183856" y="4554224"/>
            <a:ext cx="981075" cy="376237"/>
          </a:xfrm>
          <a:prstGeom prst="rect">
            <a:avLst/>
          </a:prstGeom>
          <a:solidFill>
            <a:srgbClr val="FBE8A3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dirty="0">
                <a:latin typeface="Comic Sans MS" pitchFamily="66" charset="0"/>
              </a:rPr>
              <a:t>24 kg</a:t>
            </a:r>
            <a:endParaRPr lang="en-US" altLang="en-US" dirty="0">
              <a:latin typeface="Comic Sans MS" pitchFamily="66" charset="0"/>
            </a:endParaRPr>
          </a:p>
        </p:txBody>
      </p:sp>
      <p:sp>
        <p:nvSpPr>
          <p:cNvPr id="114" name="Text Box 74"/>
          <p:cNvSpPr txBox="1">
            <a:spLocks noChangeArrowheads="1"/>
          </p:cNvSpPr>
          <p:nvPr/>
        </p:nvSpPr>
        <p:spPr bwMode="auto">
          <a:xfrm>
            <a:off x="7030009" y="4507763"/>
            <a:ext cx="914400" cy="376238"/>
          </a:xfrm>
          <a:prstGeom prst="rect">
            <a:avLst/>
          </a:prstGeom>
          <a:solidFill>
            <a:srgbClr val="FBE8A3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dirty="0">
                <a:latin typeface="Comic Sans MS" pitchFamily="66" charset="0"/>
              </a:rPr>
              <a:t>40 mm</a:t>
            </a:r>
            <a:endParaRPr lang="en-US" altLang="en-US" dirty="0">
              <a:latin typeface="Comic Sans MS" pitchFamily="66" charset="0"/>
            </a:endParaRPr>
          </a:p>
        </p:txBody>
      </p:sp>
      <p:sp>
        <p:nvSpPr>
          <p:cNvPr id="115" name="Text Box 75"/>
          <p:cNvSpPr txBox="1">
            <a:spLocks noChangeArrowheads="1"/>
          </p:cNvSpPr>
          <p:nvPr/>
        </p:nvSpPr>
        <p:spPr bwMode="auto">
          <a:xfrm>
            <a:off x="1334293" y="6165304"/>
            <a:ext cx="912813" cy="376238"/>
          </a:xfrm>
          <a:prstGeom prst="rect">
            <a:avLst/>
          </a:prstGeom>
          <a:solidFill>
            <a:srgbClr val="FBE8A3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dirty="0">
                <a:latin typeface="Comic Sans MS" pitchFamily="66" charset="0"/>
              </a:rPr>
              <a:t>60 cm</a:t>
            </a:r>
            <a:endParaRPr lang="en-US" altLang="en-US" dirty="0">
              <a:latin typeface="Comic Sans MS" pitchFamily="66" charset="0"/>
            </a:endParaRPr>
          </a:p>
        </p:txBody>
      </p:sp>
      <p:sp>
        <p:nvSpPr>
          <p:cNvPr id="116" name="Text Box 78"/>
          <p:cNvSpPr txBox="1">
            <a:spLocks noChangeArrowheads="1"/>
          </p:cNvSpPr>
          <p:nvPr/>
        </p:nvSpPr>
        <p:spPr bwMode="auto">
          <a:xfrm>
            <a:off x="4198143" y="6165304"/>
            <a:ext cx="790575" cy="376238"/>
          </a:xfrm>
          <a:prstGeom prst="rect">
            <a:avLst/>
          </a:prstGeom>
          <a:solidFill>
            <a:srgbClr val="FBE8A3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>
                <a:latin typeface="Comic Sans MS" pitchFamily="66" charset="0"/>
              </a:rPr>
              <a:t>£28</a:t>
            </a:r>
            <a:endParaRPr lang="en-US" altLang="en-US">
              <a:latin typeface="Comic Sans MS" pitchFamily="66" charset="0"/>
            </a:endParaRPr>
          </a:p>
        </p:txBody>
      </p:sp>
      <p:sp>
        <p:nvSpPr>
          <p:cNvPr id="117" name="Text Box 80"/>
          <p:cNvSpPr txBox="1">
            <a:spLocks noChangeArrowheads="1"/>
          </p:cNvSpPr>
          <p:nvPr/>
        </p:nvSpPr>
        <p:spPr bwMode="auto">
          <a:xfrm>
            <a:off x="7041771" y="6165304"/>
            <a:ext cx="858837" cy="376238"/>
          </a:xfrm>
          <a:prstGeom prst="rect">
            <a:avLst/>
          </a:prstGeom>
          <a:solidFill>
            <a:srgbClr val="FBE8A3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>
                <a:latin typeface="Comic Sans MS" pitchFamily="66" charset="0"/>
              </a:rPr>
              <a:t>$117</a:t>
            </a:r>
            <a:endParaRPr lang="en-US" altLang="en-US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64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2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2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3" grpId="0" animBg="1"/>
      <p:bldP spid="6254" grpId="0" animBg="1"/>
      <p:bldP spid="6255" grpId="0" animBg="1"/>
      <p:bldP spid="6257" grpId="0" animBg="1"/>
      <p:bldP spid="113" grpId="0" animBg="1"/>
      <p:bldP spid="114" grpId="0" animBg="1"/>
      <p:bldP spid="115" grpId="0" animBg="1"/>
      <p:bldP spid="116" grpId="0" animBg="1"/>
      <p:bldP spid="1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%’s on a calculator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en-GB" dirty="0" smtClean="0"/>
              <a:t>You can find any % on a calculator</a:t>
            </a:r>
          </a:p>
          <a:p>
            <a:endParaRPr lang="en-GB" dirty="0" smtClean="0"/>
          </a:p>
          <a:p>
            <a:r>
              <a:rPr lang="en-GB" dirty="0" smtClean="0"/>
              <a:t>How do you convert a % into a decimal?</a:t>
            </a:r>
          </a:p>
          <a:p>
            <a:endParaRPr lang="en-GB" dirty="0"/>
          </a:p>
          <a:p>
            <a:r>
              <a:rPr lang="en-GB" dirty="0"/>
              <a:t>24% = 0.24</a:t>
            </a:r>
          </a:p>
          <a:p>
            <a:r>
              <a:rPr lang="en-GB" dirty="0" smtClean="0"/>
              <a:t>24% of £50</a:t>
            </a:r>
          </a:p>
          <a:p>
            <a:r>
              <a:rPr lang="en-GB" dirty="0" smtClean="0"/>
              <a:t>0.24 x 50 =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878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Past exam papers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21" y="431991"/>
            <a:ext cx="4248472" cy="41491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138118"/>
            <a:ext cx="832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Entry 3</a:t>
            </a:r>
            <a:endParaRPr lang="en-GB" sz="2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2461" y="424486"/>
            <a:ext cx="4202124" cy="339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77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3204" y="404665"/>
            <a:ext cx="4351284" cy="37632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404665"/>
            <a:ext cx="4355127" cy="26601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138118"/>
            <a:ext cx="832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Entry 3</a:t>
            </a:r>
            <a:endParaRPr lang="en-GB" sz="2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999" y="3861048"/>
            <a:ext cx="4355127" cy="284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33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3030" y="410135"/>
            <a:ext cx="3913770" cy="26726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3" y="410135"/>
            <a:ext cx="3938811" cy="26454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3" y="188860"/>
            <a:ext cx="648072" cy="2139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85" y="267290"/>
            <a:ext cx="899703" cy="1354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13" y="4293096"/>
            <a:ext cx="4162426" cy="201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86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7756"/>
          <a:stretch/>
        </p:blipFill>
        <p:spPr>
          <a:xfrm>
            <a:off x="331719" y="481157"/>
            <a:ext cx="4176464" cy="17277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1680" y="481157"/>
            <a:ext cx="4102083" cy="38059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641" y="4565062"/>
            <a:ext cx="4155523" cy="19024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3" y="188860"/>
            <a:ext cx="648072" cy="21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15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30842" y="370705"/>
            <a:ext cx="4320480" cy="25174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509" y="363468"/>
            <a:ext cx="4320480" cy="40601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509" y="137020"/>
            <a:ext cx="674091" cy="2336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600" y="201547"/>
            <a:ext cx="1003548" cy="16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44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100" y="344531"/>
            <a:ext cx="4302623" cy="32284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509" y="137020"/>
            <a:ext cx="674091" cy="2336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6723" y="344531"/>
            <a:ext cx="4337590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81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have you learnt?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988840"/>
            <a:ext cx="34563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Draw the FDP triangle without looking at your notes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577592" y="1988839"/>
            <a:ext cx="34563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Draw a number line and place at least 1 fraction, decimal and a percentage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4797152"/>
            <a:ext cx="3456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What is 2/5 of £300</a:t>
            </a:r>
          </a:p>
          <a:p>
            <a:r>
              <a:rPr lang="en-GB" sz="2800" dirty="0" smtClean="0"/>
              <a:t>Show your workings</a:t>
            </a:r>
            <a:endParaRPr lang="en-GB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577592" y="4725144"/>
            <a:ext cx="3456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Demonstrate how to calculate 82% of £250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18755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`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000" y="-297"/>
            <a:ext cx="7200000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94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13" name="Group 65"/>
          <p:cNvGraphicFramePr>
            <a:graphicFrameLocks noGrp="1"/>
          </p:cNvGraphicFramePr>
          <p:nvPr/>
        </p:nvGraphicFramePr>
        <p:xfrm>
          <a:off x="1143000" y="857250"/>
          <a:ext cx="6858000" cy="5143500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</a:tblGrid>
              <a:tr h="857250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entury Gothic" pitchFamily="34" charset="0"/>
                        </a:rPr>
                        <a:t>1/8</a:t>
                      </a:r>
                      <a:endParaRPr lang="en-GB" sz="1600" dirty="0">
                        <a:latin typeface="Century Gothic" pitchFamily="34" charset="0"/>
                      </a:endParaRPr>
                    </a:p>
                  </a:txBody>
                  <a:tcPr marL="90000" marR="90000" marT="24300" marB="243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entury Gothic" pitchFamily="34" charset="0"/>
                        </a:rPr>
                        <a:t>1/20</a:t>
                      </a:r>
                      <a:endParaRPr lang="en-GB" sz="1600" dirty="0">
                        <a:latin typeface="Century Gothic" pitchFamily="34" charset="0"/>
                      </a:endParaRPr>
                    </a:p>
                  </a:txBody>
                  <a:tcPr marL="90000" marR="90000" marT="24300" marB="243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entury Gothic" pitchFamily="34" charset="0"/>
                        </a:rPr>
                        <a:t>½ </a:t>
                      </a:r>
                      <a:endParaRPr lang="en-GB" sz="1600" dirty="0">
                        <a:latin typeface="Century Gothic" pitchFamily="34" charset="0"/>
                      </a:endParaRPr>
                    </a:p>
                  </a:txBody>
                  <a:tcPr marL="90000" marR="90000" marT="24300" marB="243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7250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entury Gothic" pitchFamily="34" charset="0"/>
                        </a:rPr>
                        <a:t>5/8</a:t>
                      </a:r>
                      <a:endParaRPr lang="en-GB" sz="1600" dirty="0">
                        <a:latin typeface="Century Gothic" pitchFamily="34" charset="0"/>
                      </a:endParaRPr>
                    </a:p>
                  </a:txBody>
                  <a:tcPr marL="90000" marR="90000" marT="24300" marB="243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entury Gothic" pitchFamily="34" charset="0"/>
                        </a:rPr>
                        <a:t>13/100</a:t>
                      </a:r>
                      <a:endParaRPr lang="en-GB" sz="1600" dirty="0">
                        <a:latin typeface="Century Gothic" pitchFamily="34" charset="0"/>
                      </a:endParaRPr>
                    </a:p>
                  </a:txBody>
                  <a:tcPr marL="90000" marR="90000" marT="24300" marB="243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entury Gothic" pitchFamily="34" charset="0"/>
                        </a:rPr>
                        <a:t>3/4</a:t>
                      </a:r>
                    </a:p>
                    <a:p>
                      <a:endParaRPr lang="en-GB" sz="1600" dirty="0">
                        <a:latin typeface="Century Gothic" pitchFamily="34" charset="0"/>
                      </a:endParaRPr>
                    </a:p>
                  </a:txBody>
                  <a:tcPr marL="90000" marR="90000" marT="24300" marB="243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7250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entury Gothic" pitchFamily="34" charset="0"/>
                        </a:rPr>
                        <a:t>1/3</a:t>
                      </a:r>
                      <a:endParaRPr lang="en-GB" sz="1600" dirty="0">
                        <a:latin typeface="Century Gothic" pitchFamily="34" charset="0"/>
                      </a:endParaRPr>
                    </a:p>
                  </a:txBody>
                  <a:tcPr marL="90000" marR="90000" marT="24300" marB="243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entury Gothic" pitchFamily="34" charset="0"/>
                        </a:rPr>
                        <a:t>9/10</a:t>
                      </a:r>
                      <a:endParaRPr lang="en-GB" sz="1600" dirty="0">
                        <a:latin typeface="Century Gothic" pitchFamily="34" charset="0"/>
                      </a:endParaRPr>
                    </a:p>
                  </a:txBody>
                  <a:tcPr marL="90000" marR="90000" marT="24300" marB="243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entury Gothic" pitchFamily="34" charset="0"/>
                        </a:rPr>
                        <a:t>1/10</a:t>
                      </a:r>
                      <a:endParaRPr lang="en-GB" sz="1600" dirty="0">
                        <a:latin typeface="Century Gothic" pitchFamily="34" charset="0"/>
                      </a:endParaRPr>
                    </a:p>
                  </a:txBody>
                  <a:tcPr marL="90000" marR="90000" marT="24300" marB="243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7250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entury Gothic" pitchFamily="34" charset="0"/>
                        </a:rPr>
                        <a:t>2/3</a:t>
                      </a:r>
                      <a:endParaRPr lang="en-GB" sz="1600" dirty="0">
                        <a:latin typeface="Century Gothic" pitchFamily="34" charset="0"/>
                      </a:endParaRPr>
                    </a:p>
                  </a:txBody>
                  <a:tcPr marL="90000" marR="90000" marT="24300" marB="243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entury Gothic" pitchFamily="34" charset="0"/>
                        </a:rPr>
                        <a:t>3/2</a:t>
                      </a:r>
                      <a:endParaRPr lang="en-GB" sz="1600" dirty="0">
                        <a:latin typeface="Century Gothic" pitchFamily="34" charset="0"/>
                      </a:endParaRPr>
                    </a:p>
                  </a:txBody>
                  <a:tcPr marL="90000" marR="90000" marT="24300" marB="243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entury Gothic" pitchFamily="34" charset="0"/>
                        </a:rPr>
                        <a:t>1/5</a:t>
                      </a:r>
                      <a:endParaRPr lang="en-GB" sz="1600" dirty="0">
                        <a:latin typeface="Century Gothic" pitchFamily="34" charset="0"/>
                      </a:endParaRPr>
                    </a:p>
                  </a:txBody>
                  <a:tcPr marL="90000" marR="90000" marT="24300" marB="243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7250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entury Gothic" pitchFamily="34" charset="0"/>
                        </a:rPr>
                        <a:t>7/10</a:t>
                      </a:r>
                      <a:endParaRPr lang="en-GB" sz="1600" dirty="0">
                        <a:latin typeface="Century Gothic" pitchFamily="34" charset="0"/>
                      </a:endParaRPr>
                    </a:p>
                  </a:txBody>
                  <a:tcPr marL="90000" marR="90000" marT="24300" marB="243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entury Gothic" pitchFamily="34" charset="0"/>
                        </a:rPr>
                        <a:t>5/4</a:t>
                      </a:r>
                      <a:endParaRPr lang="en-GB" sz="1600" dirty="0">
                        <a:latin typeface="Century Gothic" pitchFamily="34" charset="0"/>
                      </a:endParaRPr>
                    </a:p>
                  </a:txBody>
                  <a:tcPr marL="90000" marR="90000" marT="24300" marB="243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entury Gothic" pitchFamily="34" charset="0"/>
                        </a:rPr>
                        <a:t>1/4</a:t>
                      </a:r>
                      <a:endParaRPr lang="en-GB" sz="1600" dirty="0">
                        <a:latin typeface="Century Gothic" pitchFamily="34" charset="0"/>
                      </a:endParaRPr>
                    </a:p>
                  </a:txBody>
                  <a:tcPr marL="90000" marR="90000" marT="24300" marB="243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7250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entury Gothic" pitchFamily="34" charset="0"/>
                        </a:rPr>
                        <a:t>1/100</a:t>
                      </a:r>
                      <a:endParaRPr lang="en-GB" sz="1600" dirty="0">
                        <a:latin typeface="Century Gothic" pitchFamily="34" charset="0"/>
                      </a:endParaRPr>
                    </a:p>
                  </a:txBody>
                  <a:tcPr marL="90000" marR="90000" marT="24300" marB="243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entury Gothic" pitchFamily="34" charset="0"/>
                        </a:rPr>
                        <a:t>1/1</a:t>
                      </a:r>
                      <a:endParaRPr lang="en-GB" sz="1600" dirty="0">
                        <a:latin typeface="Century Gothic" pitchFamily="34" charset="0"/>
                      </a:endParaRPr>
                    </a:p>
                  </a:txBody>
                  <a:tcPr marL="90000" marR="90000" marT="24300" marB="243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entury Gothic" pitchFamily="34" charset="0"/>
                        </a:rPr>
                        <a:t>2/5</a:t>
                      </a:r>
                      <a:endParaRPr lang="en-GB" sz="1600" dirty="0">
                        <a:latin typeface="Century Gothic" pitchFamily="34" charset="0"/>
                      </a:endParaRPr>
                    </a:p>
                  </a:txBody>
                  <a:tcPr marL="90000" marR="90000" marT="24300" marB="243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 rot="16200000">
            <a:off x="-139101" y="3198168"/>
            <a:ext cx="1505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Fractions</a:t>
            </a:r>
          </a:p>
        </p:txBody>
      </p:sp>
    </p:spTree>
    <p:extLst>
      <p:ext uri="{BB962C8B-B14F-4D97-AF65-F5344CB8AC3E}">
        <p14:creationId xmlns:p14="http://schemas.microsoft.com/office/powerpoint/2010/main" val="22298127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13" name="Group 65"/>
          <p:cNvGraphicFramePr>
            <a:graphicFrameLocks noGrp="1"/>
          </p:cNvGraphicFramePr>
          <p:nvPr/>
        </p:nvGraphicFramePr>
        <p:xfrm>
          <a:off x="1143000" y="857250"/>
          <a:ext cx="6858000" cy="5143500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</a:tblGrid>
              <a:tr h="857250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entury Gothic" pitchFamily="34" charset="0"/>
                        </a:rPr>
                        <a:t>0.125</a:t>
                      </a:r>
                      <a:endParaRPr lang="en-GB" sz="1600" dirty="0">
                        <a:latin typeface="Century Gothic" pitchFamily="34" charset="0"/>
                      </a:endParaRPr>
                    </a:p>
                  </a:txBody>
                  <a:tcPr marL="90000" marR="90000" marT="24300" marB="243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entury Gothic" pitchFamily="34" charset="0"/>
                        </a:rPr>
                        <a:t>0.05</a:t>
                      </a:r>
                      <a:endParaRPr lang="en-GB" sz="1600" dirty="0">
                        <a:latin typeface="Century Gothic" pitchFamily="34" charset="0"/>
                      </a:endParaRPr>
                    </a:p>
                  </a:txBody>
                  <a:tcPr marL="90000" marR="90000" marT="24300" marB="243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entury Gothic" pitchFamily="34" charset="0"/>
                        </a:rPr>
                        <a:t>0.5</a:t>
                      </a:r>
                      <a:endParaRPr lang="en-GB" sz="1600" dirty="0">
                        <a:latin typeface="Century Gothic" pitchFamily="34" charset="0"/>
                      </a:endParaRPr>
                    </a:p>
                  </a:txBody>
                  <a:tcPr marL="90000" marR="90000" marT="24300" marB="243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7250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entury Gothic" pitchFamily="34" charset="0"/>
                        </a:rPr>
                        <a:t>0.625</a:t>
                      </a:r>
                      <a:endParaRPr lang="en-GB" sz="1600" dirty="0">
                        <a:latin typeface="Century Gothic" pitchFamily="34" charset="0"/>
                      </a:endParaRPr>
                    </a:p>
                  </a:txBody>
                  <a:tcPr marL="90000" marR="90000" marT="24300" marB="243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entury Gothic" pitchFamily="34" charset="0"/>
                        </a:rPr>
                        <a:t>0.13</a:t>
                      </a:r>
                      <a:endParaRPr lang="en-GB" sz="1600" dirty="0">
                        <a:latin typeface="Century Gothic" pitchFamily="34" charset="0"/>
                      </a:endParaRPr>
                    </a:p>
                  </a:txBody>
                  <a:tcPr marL="90000" marR="90000" marT="24300" marB="243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entury Gothic" pitchFamily="34" charset="0"/>
                        </a:rPr>
                        <a:t>0.75</a:t>
                      </a:r>
                      <a:endParaRPr lang="en-GB" sz="1600" dirty="0">
                        <a:latin typeface="Century Gothic" pitchFamily="34" charset="0"/>
                      </a:endParaRPr>
                    </a:p>
                  </a:txBody>
                  <a:tcPr marL="90000" marR="90000" marT="24300" marB="243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7250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entury Gothic" pitchFamily="34" charset="0"/>
                        </a:rPr>
                        <a:t>0.33333...</a:t>
                      </a:r>
                      <a:endParaRPr lang="en-GB" sz="1600" dirty="0">
                        <a:latin typeface="Century Gothic" pitchFamily="34" charset="0"/>
                      </a:endParaRPr>
                    </a:p>
                  </a:txBody>
                  <a:tcPr marL="90000" marR="90000" marT="24300" marB="243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entury Gothic" pitchFamily="34" charset="0"/>
                        </a:rPr>
                        <a:t>0.9</a:t>
                      </a:r>
                      <a:endParaRPr lang="en-GB" sz="1600" dirty="0">
                        <a:latin typeface="Century Gothic" pitchFamily="34" charset="0"/>
                      </a:endParaRPr>
                    </a:p>
                  </a:txBody>
                  <a:tcPr marL="90000" marR="90000" marT="24300" marB="243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entury Gothic" pitchFamily="34" charset="0"/>
                        </a:rPr>
                        <a:t>0.1</a:t>
                      </a:r>
                      <a:endParaRPr lang="en-GB" sz="1600" dirty="0">
                        <a:latin typeface="Century Gothic" pitchFamily="34" charset="0"/>
                      </a:endParaRPr>
                    </a:p>
                  </a:txBody>
                  <a:tcPr marL="90000" marR="90000" marT="24300" marB="243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7250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entury Gothic" pitchFamily="34" charset="0"/>
                        </a:rPr>
                        <a:t>0.6666.....</a:t>
                      </a:r>
                      <a:endParaRPr lang="en-GB" sz="1600" dirty="0">
                        <a:latin typeface="Century Gothic" pitchFamily="34" charset="0"/>
                      </a:endParaRPr>
                    </a:p>
                  </a:txBody>
                  <a:tcPr marL="90000" marR="90000" marT="24300" marB="243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entury Gothic" pitchFamily="34" charset="0"/>
                        </a:rPr>
                        <a:t>1.5</a:t>
                      </a:r>
                      <a:endParaRPr lang="en-GB" sz="1600" dirty="0">
                        <a:latin typeface="Century Gothic" pitchFamily="34" charset="0"/>
                      </a:endParaRPr>
                    </a:p>
                  </a:txBody>
                  <a:tcPr marL="90000" marR="90000" marT="24300" marB="243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entury Gothic" pitchFamily="34" charset="0"/>
                        </a:rPr>
                        <a:t>0.2</a:t>
                      </a:r>
                      <a:endParaRPr lang="en-GB" sz="1600" dirty="0">
                        <a:latin typeface="Century Gothic" pitchFamily="34" charset="0"/>
                      </a:endParaRPr>
                    </a:p>
                  </a:txBody>
                  <a:tcPr marL="90000" marR="90000" marT="24300" marB="243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7250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entury Gothic" pitchFamily="34" charset="0"/>
                        </a:rPr>
                        <a:t>0.7</a:t>
                      </a:r>
                      <a:endParaRPr lang="en-GB" sz="1600" dirty="0">
                        <a:latin typeface="Century Gothic" pitchFamily="34" charset="0"/>
                      </a:endParaRPr>
                    </a:p>
                  </a:txBody>
                  <a:tcPr marL="90000" marR="90000" marT="24300" marB="243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entury Gothic" pitchFamily="34" charset="0"/>
                        </a:rPr>
                        <a:t>1.25</a:t>
                      </a:r>
                      <a:endParaRPr lang="en-GB" sz="1600" dirty="0">
                        <a:latin typeface="Century Gothic" pitchFamily="34" charset="0"/>
                      </a:endParaRPr>
                    </a:p>
                  </a:txBody>
                  <a:tcPr marL="90000" marR="90000" marT="24300" marB="243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entury Gothic" pitchFamily="34" charset="0"/>
                        </a:rPr>
                        <a:t>0.25</a:t>
                      </a:r>
                      <a:endParaRPr lang="en-GB" sz="1600" dirty="0">
                        <a:latin typeface="Century Gothic" pitchFamily="34" charset="0"/>
                      </a:endParaRPr>
                    </a:p>
                  </a:txBody>
                  <a:tcPr marL="90000" marR="90000" marT="24300" marB="243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7250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entury Gothic" pitchFamily="34" charset="0"/>
                        </a:rPr>
                        <a:t>0.01</a:t>
                      </a:r>
                      <a:endParaRPr lang="en-GB" sz="1600" dirty="0">
                        <a:latin typeface="Century Gothic" pitchFamily="34" charset="0"/>
                      </a:endParaRPr>
                    </a:p>
                  </a:txBody>
                  <a:tcPr marL="90000" marR="90000" marT="24300" marB="243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entury Gothic" pitchFamily="34" charset="0"/>
                        </a:rPr>
                        <a:t>1</a:t>
                      </a:r>
                      <a:endParaRPr lang="en-GB" sz="1600" dirty="0">
                        <a:latin typeface="Century Gothic" pitchFamily="34" charset="0"/>
                      </a:endParaRPr>
                    </a:p>
                  </a:txBody>
                  <a:tcPr marL="90000" marR="90000" marT="24300" marB="243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entury Gothic" pitchFamily="34" charset="0"/>
                        </a:rPr>
                        <a:t>0.4</a:t>
                      </a:r>
                      <a:endParaRPr lang="en-GB" sz="1600" dirty="0">
                        <a:latin typeface="Century Gothic" pitchFamily="34" charset="0"/>
                      </a:endParaRPr>
                    </a:p>
                  </a:txBody>
                  <a:tcPr marL="90000" marR="90000" marT="24300" marB="243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 rot="16200000">
            <a:off x="-139101" y="3198168"/>
            <a:ext cx="1505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Decimals</a:t>
            </a:r>
          </a:p>
        </p:txBody>
      </p:sp>
    </p:spTree>
    <p:extLst>
      <p:ext uri="{BB962C8B-B14F-4D97-AF65-F5344CB8AC3E}">
        <p14:creationId xmlns:p14="http://schemas.microsoft.com/office/powerpoint/2010/main" val="13902799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13" name="Group 65"/>
          <p:cNvGraphicFramePr>
            <a:graphicFrameLocks noGrp="1"/>
          </p:cNvGraphicFramePr>
          <p:nvPr/>
        </p:nvGraphicFramePr>
        <p:xfrm>
          <a:off x="1143000" y="857250"/>
          <a:ext cx="6858000" cy="5143500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</a:tblGrid>
              <a:tr h="857250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entury Gothic" pitchFamily="34" charset="0"/>
                        </a:rPr>
                        <a:t>12.5%</a:t>
                      </a:r>
                      <a:endParaRPr lang="en-GB" sz="1600" dirty="0">
                        <a:latin typeface="Century Gothic" pitchFamily="34" charset="0"/>
                      </a:endParaRPr>
                    </a:p>
                  </a:txBody>
                  <a:tcPr marL="90000" marR="90000" marT="24300" marB="243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entury Gothic" pitchFamily="34" charset="0"/>
                        </a:rPr>
                        <a:t>5%</a:t>
                      </a:r>
                      <a:endParaRPr lang="en-GB" sz="1600" dirty="0">
                        <a:latin typeface="Century Gothic" pitchFamily="34" charset="0"/>
                      </a:endParaRPr>
                    </a:p>
                  </a:txBody>
                  <a:tcPr marL="90000" marR="90000" marT="24300" marB="243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entury Gothic" pitchFamily="34" charset="0"/>
                        </a:rPr>
                        <a:t>50%</a:t>
                      </a:r>
                      <a:endParaRPr lang="en-GB" sz="1600" dirty="0">
                        <a:latin typeface="Century Gothic" pitchFamily="34" charset="0"/>
                      </a:endParaRPr>
                    </a:p>
                  </a:txBody>
                  <a:tcPr marL="90000" marR="90000" marT="24300" marB="243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7250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entury Gothic" pitchFamily="34" charset="0"/>
                        </a:rPr>
                        <a:t>62.5%</a:t>
                      </a:r>
                      <a:endParaRPr lang="en-GB" sz="1600" dirty="0">
                        <a:latin typeface="Century Gothic" pitchFamily="34" charset="0"/>
                      </a:endParaRPr>
                    </a:p>
                  </a:txBody>
                  <a:tcPr marL="90000" marR="90000" marT="24300" marB="243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entury Gothic" pitchFamily="34" charset="0"/>
                        </a:rPr>
                        <a:t>13%</a:t>
                      </a:r>
                      <a:endParaRPr lang="en-GB" sz="1600" dirty="0">
                        <a:latin typeface="Century Gothic" pitchFamily="34" charset="0"/>
                      </a:endParaRPr>
                    </a:p>
                  </a:txBody>
                  <a:tcPr marL="90000" marR="90000" marT="24300" marB="243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entury Gothic" pitchFamily="34" charset="0"/>
                        </a:rPr>
                        <a:t>75%</a:t>
                      </a:r>
                      <a:endParaRPr lang="en-GB" sz="1600" dirty="0">
                        <a:latin typeface="Century Gothic" pitchFamily="34" charset="0"/>
                      </a:endParaRPr>
                    </a:p>
                  </a:txBody>
                  <a:tcPr marL="90000" marR="90000" marT="24300" marB="243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7250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entury Gothic" pitchFamily="34" charset="0"/>
                        </a:rPr>
                        <a:t>33.3333..%</a:t>
                      </a:r>
                      <a:endParaRPr lang="en-GB" sz="1600" dirty="0">
                        <a:latin typeface="Century Gothic" pitchFamily="34" charset="0"/>
                      </a:endParaRPr>
                    </a:p>
                  </a:txBody>
                  <a:tcPr marL="90000" marR="90000" marT="24300" marB="243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entury Gothic" pitchFamily="34" charset="0"/>
                        </a:rPr>
                        <a:t>90%</a:t>
                      </a:r>
                      <a:endParaRPr lang="en-GB" sz="1600" dirty="0">
                        <a:latin typeface="Century Gothic" pitchFamily="34" charset="0"/>
                      </a:endParaRPr>
                    </a:p>
                  </a:txBody>
                  <a:tcPr marL="90000" marR="90000" marT="24300" marB="243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entury Gothic" pitchFamily="34" charset="0"/>
                        </a:rPr>
                        <a:t>10%</a:t>
                      </a:r>
                      <a:endParaRPr lang="en-GB" sz="1600" dirty="0">
                        <a:latin typeface="Century Gothic" pitchFamily="34" charset="0"/>
                      </a:endParaRPr>
                    </a:p>
                  </a:txBody>
                  <a:tcPr marL="90000" marR="90000" marT="24300" marB="243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7250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entury Gothic" pitchFamily="34" charset="0"/>
                        </a:rPr>
                        <a:t>66.6666....%</a:t>
                      </a:r>
                      <a:endParaRPr lang="en-GB" sz="1600" dirty="0">
                        <a:latin typeface="Century Gothic" pitchFamily="34" charset="0"/>
                      </a:endParaRPr>
                    </a:p>
                  </a:txBody>
                  <a:tcPr marL="90000" marR="90000" marT="24300" marB="243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entury Gothic" pitchFamily="34" charset="0"/>
                        </a:rPr>
                        <a:t>150%</a:t>
                      </a:r>
                      <a:endParaRPr lang="en-GB" sz="1600" dirty="0">
                        <a:latin typeface="Century Gothic" pitchFamily="34" charset="0"/>
                      </a:endParaRPr>
                    </a:p>
                  </a:txBody>
                  <a:tcPr marL="90000" marR="90000" marT="24300" marB="243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entury Gothic" pitchFamily="34" charset="0"/>
                        </a:rPr>
                        <a:t>20%</a:t>
                      </a:r>
                      <a:endParaRPr lang="en-GB" sz="1600" dirty="0">
                        <a:latin typeface="Century Gothic" pitchFamily="34" charset="0"/>
                      </a:endParaRPr>
                    </a:p>
                  </a:txBody>
                  <a:tcPr marL="90000" marR="90000" marT="24300" marB="243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7250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entury Gothic" pitchFamily="34" charset="0"/>
                        </a:rPr>
                        <a:t>70%</a:t>
                      </a:r>
                      <a:endParaRPr lang="en-GB" sz="1600" dirty="0">
                        <a:latin typeface="Century Gothic" pitchFamily="34" charset="0"/>
                      </a:endParaRPr>
                    </a:p>
                  </a:txBody>
                  <a:tcPr marL="90000" marR="90000" marT="24300" marB="243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entury Gothic" pitchFamily="34" charset="0"/>
                        </a:rPr>
                        <a:t>125%</a:t>
                      </a:r>
                      <a:endParaRPr lang="en-GB" sz="1600" dirty="0">
                        <a:latin typeface="Century Gothic" pitchFamily="34" charset="0"/>
                      </a:endParaRPr>
                    </a:p>
                  </a:txBody>
                  <a:tcPr marL="90000" marR="90000" marT="24300" marB="243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entury Gothic" pitchFamily="34" charset="0"/>
                        </a:rPr>
                        <a:t>25%</a:t>
                      </a:r>
                      <a:endParaRPr lang="en-GB" sz="1600" dirty="0">
                        <a:latin typeface="Century Gothic" pitchFamily="34" charset="0"/>
                      </a:endParaRPr>
                    </a:p>
                  </a:txBody>
                  <a:tcPr marL="90000" marR="90000" marT="24300" marB="243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7250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entury Gothic" pitchFamily="34" charset="0"/>
                        </a:rPr>
                        <a:t>1%</a:t>
                      </a:r>
                      <a:endParaRPr lang="en-GB" sz="1600" dirty="0">
                        <a:latin typeface="Century Gothic" pitchFamily="34" charset="0"/>
                      </a:endParaRPr>
                    </a:p>
                  </a:txBody>
                  <a:tcPr marL="90000" marR="90000" marT="24300" marB="243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entury Gothic" pitchFamily="34" charset="0"/>
                        </a:rPr>
                        <a:t>100%</a:t>
                      </a:r>
                      <a:endParaRPr lang="en-GB" sz="1600" dirty="0">
                        <a:latin typeface="Century Gothic" pitchFamily="34" charset="0"/>
                      </a:endParaRPr>
                    </a:p>
                  </a:txBody>
                  <a:tcPr marL="90000" marR="90000" marT="24300" marB="243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entury Gothic" pitchFamily="34" charset="0"/>
                        </a:rPr>
                        <a:t>40%</a:t>
                      </a:r>
                      <a:endParaRPr lang="en-GB" sz="1600" dirty="0">
                        <a:latin typeface="Century Gothic" pitchFamily="34" charset="0"/>
                      </a:endParaRPr>
                    </a:p>
                  </a:txBody>
                  <a:tcPr marL="90000" marR="90000" marT="24300" marB="243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 rot="16200000">
            <a:off x="-235709" y="3101559"/>
            <a:ext cx="1699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1559734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13" name="Group 65"/>
          <p:cNvGraphicFramePr>
            <a:graphicFrameLocks noGrp="1"/>
          </p:cNvGraphicFramePr>
          <p:nvPr/>
        </p:nvGraphicFramePr>
        <p:xfrm>
          <a:off x="1143000" y="857250"/>
          <a:ext cx="6858000" cy="5143500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</a:tblGrid>
              <a:tr h="857250">
                <a:tc>
                  <a:txBody>
                    <a:bodyPr/>
                    <a:lstStyle/>
                    <a:p>
                      <a:endParaRPr lang="en-GB" sz="1600" dirty="0">
                        <a:latin typeface="Century Gothic" pitchFamily="34" charset="0"/>
                      </a:endParaRPr>
                    </a:p>
                  </a:txBody>
                  <a:tcPr marL="90000" marR="90000" marT="24300" marB="243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Century Gothic" pitchFamily="34" charset="0"/>
                      </a:endParaRPr>
                    </a:p>
                  </a:txBody>
                  <a:tcPr marL="90000" marR="90000" marT="24300" marB="243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Century Gothic" pitchFamily="34" charset="0"/>
                      </a:endParaRPr>
                    </a:p>
                  </a:txBody>
                  <a:tcPr marL="90000" marR="90000" marT="24300" marB="243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7250">
                <a:tc>
                  <a:txBody>
                    <a:bodyPr/>
                    <a:lstStyle/>
                    <a:p>
                      <a:endParaRPr lang="en-GB" sz="1600" dirty="0">
                        <a:latin typeface="Century Gothic" pitchFamily="34" charset="0"/>
                      </a:endParaRPr>
                    </a:p>
                  </a:txBody>
                  <a:tcPr marL="90000" marR="90000" marT="24300" marB="243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Century Gothic" pitchFamily="34" charset="0"/>
                      </a:endParaRPr>
                    </a:p>
                  </a:txBody>
                  <a:tcPr marL="90000" marR="90000" marT="24300" marB="243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Century Gothic" pitchFamily="34" charset="0"/>
                      </a:endParaRPr>
                    </a:p>
                  </a:txBody>
                  <a:tcPr marL="90000" marR="90000" marT="24300" marB="243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7250">
                <a:tc>
                  <a:txBody>
                    <a:bodyPr/>
                    <a:lstStyle/>
                    <a:p>
                      <a:endParaRPr lang="en-GB" sz="1600" dirty="0">
                        <a:latin typeface="Century Gothic" pitchFamily="34" charset="0"/>
                      </a:endParaRPr>
                    </a:p>
                  </a:txBody>
                  <a:tcPr marL="90000" marR="90000" marT="24300" marB="243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Century Gothic" pitchFamily="34" charset="0"/>
                      </a:endParaRPr>
                    </a:p>
                  </a:txBody>
                  <a:tcPr marL="90000" marR="90000" marT="24300" marB="243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Century Gothic" pitchFamily="34" charset="0"/>
                      </a:endParaRPr>
                    </a:p>
                  </a:txBody>
                  <a:tcPr marL="90000" marR="90000" marT="24300" marB="243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7250">
                <a:tc>
                  <a:txBody>
                    <a:bodyPr/>
                    <a:lstStyle/>
                    <a:p>
                      <a:endParaRPr lang="en-GB" sz="1600" dirty="0">
                        <a:latin typeface="Century Gothic" pitchFamily="34" charset="0"/>
                      </a:endParaRPr>
                    </a:p>
                  </a:txBody>
                  <a:tcPr marL="90000" marR="90000" marT="24300" marB="243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Century Gothic" pitchFamily="34" charset="0"/>
                      </a:endParaRPr>
                    </a:p>
                  </a:txBody>
                  <a:tcPr marL="90000" marR="90000" marT="24300" marB="243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Century Gothic" pitchFamily="34" charset="0"/>
                      </a:endParaRPr>
                    </a:p>
                  </a:txBody>
                  <a:tcPr marL="90000" marR="90000" marT="24300" marB="243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7250">
                <a:tc>
                  <a:txBody>
                    <a:bodyPr/>
                    <a:lstStyle/>
                    <a:p>
                      <a:endParaRPr lang="en-GB" sz="1600" dirty="0">
                        <a:latin typeface="Century Gothic" pitchFamily="34" charset="0"/>
                      </a:endParaRPr>
                    </a:p>
                  </a:txBody>
                  <a:tcPr marL="90000" marR="90000" marT="24300" marB="243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Century Gothic" pitchFamily="34" charset="0"/>
                      </a:endParaRPr>
                    </a:p>
                  </a:txBody>
                  <a:tcPr marL="90000" marR="90000" marT="24300" marB="243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Century Gothic" pitchFamily="34" charset="0"/>
                      </a:endParaRPr>
                    </a:p>
                  </a:txBody>
                  <a:tcPr marL="90000" marR="90000" marT="24300" marB="243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7250">
                <a:tc>
                  <a:txBody>
                    <a:bodyPr/>
                    <a:lstStyle/>
                    <a:p>
                      <a:endParaRPr lang="en-GB" sz="1600" dirty="0">
                        <a:latin typeface="Century Gothic" pitchFamily="34" charset="0"/>
                      </a:endParaRPr>
                    </a:p>
                  </a:txBody>
                  <a:tcPr marL="90000" marR="90000" marT="24300" marB="243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Century Gothic" pitchFamily="34" charset="0"/>
                      </a:endParaRPr>
                    </a:p>
                  </a:txBody>
                  <a:tcPr marL="90000" marR="90000" marT="24300" marB="243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Century Gothic" pitchFamily="34" charset="0"/>
                      </a:endParaRPr>
                    </a:p>
                  </a:txBody>
                  <a:tcPr marL="90000" marR="90000" marT="24300" marB="243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 rot="16200000">
            <a:off x="-1679313" y="3017788"/>
            <a:ext cx="4586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Blanks – Use these to make your own </a:t>
            </a:r>
            <a:r>
              <a:rPr lang="en-GB" sz="2400" b="1" i="1" dirty="0"/>
              <a:t>different </a:t>
            </a:r>
            <a:r>
              <a:rPr lang="en-GB" sz="2400" dirty="0"/>
              <a:t>FDP card sets</a:t>
            </a:r>
          </a:p>
        </p:txBody>
      </p:sp>
    </p:spTree>
    <p:extLst>
      <p:ext uri="{BB962C8B-B14F-4D97-AF65-F5344CB8AC3E}">
        <p14:creationId xmlns:p14="http://schemas.microsoft.com/office/powerpoint/2010/main" val="1777502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524000" y="-1044574"/>
            <a:ext cx="6096000" cy="873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90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528762" y="-962173"/>
            <a:ext cx="6086475" cy="882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09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539784" y="-1065044"/>
            <a:ext cx="6120680" cy="906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4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434516" y="-1143410"/>
            <a:ext cx="6334125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38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55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6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332656"/>
            <a:ext cx="8784976" cy="1470025"/>
          </a:xfrm>
        </p:spPr>
        <p:txBody>
          <a:bodyPr/>
          <a:lstStyle/>
          <a:p>
            <a:r>
              <a:rPr lang="en-GB" dirty="0" smtClean="0"/>
              <a:t>Fractions, Decimals and Percentages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1556792"/>
            <a:ext cx="6400800" cy="175260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Application and Exam practice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085" y="3058168"/>
            <a:ext cx="5041829" cy="2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67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Fractions, Decimals and Percentages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Application and Exam practice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43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85763" indent="-385763">
              <a:buFont typeface="+mj-lt"/>
              <a:buAutoNum type="arabicPeriod"/>
            </a:pPr>
            <a:r>
              <a:rPr lang="en-GB" dirty="0"/>
              <a:t>Find fractions of quantities.</a:t>
            </a:r>
          </a:p>
          <a:p>
            <a:pPr marL="385763" indent="-385763">
              <a:buFont typeface="+mj-lt"/>
              <a:buAutoNum type="arabicPeriod"/>
            </a:pPr>
            <a:endParaRPr lang="en-GB" dirty="0"/>
          </a:p>
          <a:p>
            <a:pPr marL="385763" indent="-385763">
              <a:buFont typeface="+mj-lt"/>
              <a:buAutoNum type="arabicPeriod"/>
            </a:pPr>
            <a:r>
              <a:rPr lang="en-GB" dirty="0"/>
              <a:t>Add or subtract decimals up to 2dp</a:t>
            </a:r>
            <a:r>
              <a:rPr lang="en-GB" dirty="0" smtClean="0"/>
              <a:t>.</a:t>
            </a:r>
          </a:p>
          <a:p>
            <a:pPr marL="385763" indent="-385763">
              <a:buFont typeface="+mj-lt"/>
              <a:buAutoNum type="arabicPeriod"/>
            </a:pPr>
            <a:endParaRPr lang="en-GB" dirty="0"/>
          </a:p>
          <a:p>
            <a:pPr marL="385763" indent="-385763">
              <a:buFont typeface="+mj-lt"/>
              <a:buAutoNum type="arabicPeriod"/>
            </a:pPr>
            <a:r>
              <a:rPr lang="en-GB" dirty="0"/>
              <a:t>Round decimals or amounts of </a:t>
            </a:r>
            <a:r>
              <a:rPr lang="en-GB" dirty="0" smtClean="0"/>
              <a:t>money.</a:t>
            </a:r>
          </a:p>
          <a:p>
            <a:pPr marL="385763" indent="-385763">
              <a:buFont typeface="+mj-lt"/>
              <a:buAutoNum type="arabicPeriod"/>
            </a:pPr>
            <a:endParaRPr lang="en-GB" dirty="0"/>
          </a:p>
          <a:p>
            <a:pPr marL="385763" indent="-385763">
              <a:buFont typeface="+mj-lt"/>
              <a:buAutoNum type="arabicPeriod"/>
            </a:pPr>
            <a:r>
              <a:rPr lang="en-GB" dirty="0" smtClean="0"/>
              <a:t>Use </a:t>
            </a:r>
            <a:r>
              <a:rPr lang="en-GB" dirty="0"/>
              <a:t>common </a:t>
            </a:r>
            <a:r>
              <a:rPr lang="en-GB" dirty="0" err="1"/>
              <a:t>fdp</a:t>
            </a:r>
            <a:r>
              <a:rPr lang="en-GB" dirty="0"/>
              <a:t> equivalences to find solutions to practical </a:t>
            </a:r>
            <a:r>
              <a:rPr lang="en-GB" dirty="0" smtClean="0"/>
              <a:t>problems.</a:t>
            </a:r>
          </a:p>
          <a:p>
            <a:pPr marL="385763" indent="-385763">
              <a:buFont typeface="+mj-lt"/>
              <a:buAutoNum type="arabicPeriod"/>
            </a:pPr>
            <a:endParaRPr lang="en-GB" dirty="0"/>
          </a:p>
          <a:p>
            <a:pPr marL="385763" indent="-385763">
              <a:buFont typeface="+mj-lt"/>
              <a:buAutoNum type="arabicPeriod"/>
            </a:pPr>
            <a:r>
              <a:rPr lang="en-GB" dirty="0" smtClean="0"/>
              <a:t>Use </a:t>
            </a:r>
            <a:r>
              <a:rPr lang="en-GB" dirty="0"/>
              <a:t>equivalent </a:t>
            </a:r>
            <a:r>
              <a:rPr lang="en-GB" dirty="0" err="1"/>
              <a:t>fdp’s</a:t>
            </a:r>
            <a:r>
              <a:rPr lang="en-GB" dirty="0"/>
              <a:t> to solve practical </a:t>
            </a:r>
            <a:r>
              <a:rPr lang="en-GB" dirty="0" smtClean="0"/>
              <a:t>problems.</a:t>
            </a:r>
          </a:p>
          <a:p>
            <a:pPr marL="385763" indent="-385763">
              <a:buFont typeface="+mj-lt"/>
              <a:buAutoNum type="arabicPeriod"/>
            </a:pPr>
            <a:endParaRPr lang="en-GB" dirty="0"/>
          </a:p>
          <a:p>
            <a:pPr marL="385763" indent="-385763">
              <a:buFont typeface="+mj-lt"/>
              <a:buAutoNum type="arabicPeriod"/>
            </a:pPr>
            <a:r>
              <a:rPr lang="en-GB" dirty="0" smtClean="0"/>
              <a:t>Find </a:t>
            </a:r>
            <a:r>
              <a:rPr lang="en-GB" dirty="0"/>
              <a:t>common fractions or percentages of quantities to solve practical problems.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898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77635" y="880763"/>
            <a:ext cx="6604231" cy="505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41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8080"/>
          <a:stretch/>
        </p:blipFill>
        <p:spPr>
          <a:xfrm>
            <a:off x="883147" y="1873251"/>
            <a:ext cx="6804587" cy="15324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7534" y="3744383"/>
            <a:ext cx="71204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/>
              <a:t>Once you have done this swop your work with someone else. Look at their order and explanation.</a:t>
            </a:r>
          </a:p>
        </p:txBody>
      </p:sp>
    </p:spTree>
    <p:extLst>
      <p:ext uri="{BB962C8B-B14F-4D97-AF65-F5344CB8AC3E}">
        <p14:creationId xmlns:p14="http://schemas.microsoft.com/office/powerpoint/2010/main" val="134522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1397001" y="2680975"/>
            <a:ext cx="6908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Myriad-Roman"/>
              </a:rPr>
              <a:t>Is this correct?</a:t>
            </a:r>
          </a:p>
          <a:p>
            <a:endParaRPr lang="en-GB" b="1" dirty="0">
              <a:latin typeface="Myriad-Roman"/>
            </a:endParaRPr>
          </a:p>
          <a:p>
            <a:r>
              <a:rPr lang="en-GB" b="1" dirty="0">
                <a:latin typeface="Myriad-Roman"/>
              </a:rPr>
              <a:t>0.375, 0.125, 0.75, 0.25, 0.04, 0.4, 0.8</a:t>
            </a:r>
          </a:p>
          <a:p>
            <a:endParaRPr lang="en-GB" b="1" dirty="0">
              <a:latin typeface="Myriad-Roman"/>
            </a:endParaRPr>
          </a:p>
          <a:p>
            <a:r>
              <a:rPr lang="en-GB" b="1" dirty="0">
                <a:latin typeface="Myriad-Roman"/>
              </a:rPr>
              <a:t>I know this because they work like fractions, 0.4 is like a</a:t>
            </a:r>
          </a:p>
          <a:p>
            <a:r>
              <a:rPr lang="en-GB" b="1" dirty="0">
                <a:latin typeface="Myriad-Roman"/>
              </a:rPr>
              <a:t>quarter. The more digits there are, the smaller the decimal is.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8029279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1397001" y="2680975"/>
            <a:ext cx="6908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Myriad-Roman"/>
              </a:rPr>
              <a:t>Is this correct?</a:t>
            </a:r>
          </a:p>
          <a:p>
            <a:endParaRPr lang="en-GB" b="1" dirty="0">
              <a:latin typeface="Myriad-Roman"/>
            </a:endParaRPr>
          </a:p>
          <a:p>
            <a:r>
              <a:rPr lang="en-GB" sz="2100" b="1" dirty="0"/>
              <a:t>0.125, 0.375, 0.04, 0.25, 0.75, 0.4, 0.8</a:t>
            </a:r>
          </a:p>
          <a:p>
            <a:endParaRPr lang="en-GB" sz="2100" b="1" dirty="0"/>
          </a:p>
          <a:p>
            <a:r>
              <a:rPr lang="en-GB" sz="2100" b="1" dirty="0"/>
              <a:t>Tenths are bigger than hundredths and thousandths, so</a:t>
            </a:r>
          </a:p>
          <a:p>
            <a:r>
              <a:rPr lang="en-GB" sz="2100" b="1" dirty="0"/>
              <a:t>longer decimals are smaller.</a:t>
            </a:r>
          </a:p>
        </p:txBody>
      </p:sp>
    </p:spTree>
    <p:extLst>
      <p:ext uri="{BB962C8B-B14F-4D97-AF65-F5344CB8AC3E}">
        <p14:creationId xmlns:p14="http://schemas.microsoft.com/office/powerpoint/2010/main" val="17436925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8607"/>
          <a:stretch/>
        </p:blipFill>
        <p:spPr>
          <a:xfrm>
            <a:off x="628650" y="2567516"/>
            <a:ext cx="7228188" cy="16113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1767" y="4280063"/>
            <a:ext cx="71204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/>
              <a:t>Again, compare your order with someone else. Are they the same, did you use the same method, discuss.</a:t>
            </a:r>
          </a:p>
        </p:txBody>
      </p:sp>
    </p:spTree>
    <p:extLst>
      <p:ext uri="{BB962C8B-B14F-4D97-AF65-F5344CB8AC3E}">
        <p14:creationId xmlns:p14="http://schemas.microsoft.com/office/powerpoint/2010/main" val="32528007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Now get into groups of 2 or 3 learners. </a:t>
            </a:r>
            <a:r>
              <a:rPr lang="en-GB" b="1" i="1" u="sng" dirty="0" smtClean="0"/>
              <a:t>No more than 3 in a group.</a:t>
            </a:r>
          </a:p>
          <a:p>
            <a:endParaRPr lang="en-GB" b="1" i="1" u="sng" dirty="0"/>
          </a:p>
        </p:txBody>
      </p:sp>
    </p:spTree>
    <p:extLst>
      <p:ext uri="{BB962C8B-B14F-4D97-AF65-F5344CB8AC3E}">
        <p14:creationId xmlns:p14="http://schemas.microsoft.com/office/powerpoint/2010/main" val="34530770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85763" indent="-385763">
              <a:buFont typeface="+mj-lt"/>
              <a:buAutoNum type="arabicPeriod"/>
            </a:pPr>
            <a:r>
              <a:rPr lang="en-GB" dirty="0" smtClean="0"/>
              <a:t>You will now be given some cards (Card </a:t>
            </a:r>
            <a:r>
              <a:rPr lang="en-GB" dirty="0"/>
              <a:t>sets A, B, C and </a:t>
            </a:r>
            <a:r>
              <a:rPr lang="en-GB" dirty="0" smtClean="0"/>
              <a:t>D).</a:t>
            </a:r>
            <a:endParaRPr lang="en-GB" dirty="0"/>
          </a:p>
          <a:p>
            <a:pPr marL="385763" indent="-385763">
              <a:buFont typeface="+mj-lt"/>
              <a:buAutoNum type="arabicPeriod"/>
            </a:pPr>
            <a:r>
              <a:rPr lang="en-GB" dirty="0" smtClean="0"/>
              <a:t>Take </a:t>
            </a:r>
            <a:r>
              <a:rPr lang="en-GB" dirty="0"/>
              <a:t>it in turns to match pairs of cards and </a:t>
            </a:r>
            <a:r>
              <a:rPr lang="en-GB" dirty="0" smtClean="0"/>
              <a:t>place them </a:t>
            </a:r>
            <a:r>
              <a:rPr lang="en-GB" dirty="0"/>
              <a:t>on the table, side by side (not on top of one </a:t>
            </a:r>
            <a:r>
              <a:rPr lang="en-GB" dirty="0" smtClean="0"/>
              <a:t>another). </a:t>
            </a:r>
          </a:p>
          <a:p>
            <a:pPr marL="385763" indent="-385763">
              <a:buFont typeface="+mj-lt"/>
              <a:buAutoNum type="arabicPeriod"/>
            </a:pPr>
            <a:r>
              <a:rPr lang="en-GB" dirty="0" smtClean="0"/>
              <a:t>As you do </a:t>
            </a:r>
            <a:r>
              <a:rPr lang="en-GB" dirty="0"/>
              <a:t>this </a:t>
            </a:r>
            <a:r>
              <a:rPr lang="en-GB" dirty="0" smtClean="0"/>
              <a:t>you </a:t>
            </a:r>
            <a:r>
              <a:rPr lang="en-GB" b="1" i="1" u="sng" dirty="0" smtClean="0"/>
              <a:t>must </a:t>
            </a:r>
            <a:r>
              <a:rPr lang="en-GB" dirty="0" smtClean="0"/>
              <a:t>explain how you know </a:t>
            </a:r>
            <a:r>
              <a:rPr lang="en-GB" dirty="0"/>
              <a:t>that the cards make a pair. </a:t>
            </a:r>
            <a:endParaRPr lang="en-GB" dirty="0" smtClean="0"/>
          </a:p>
          <a:p>
            <a:pPr marL="385763" indent="-385763">
              <a:buFont typeface="+mj-lt"/>
              <a:buAutoNum type="arabicPeriod"/>
            </a:pPr>
            <a:r>
              <a:rPr lang="en-GB" dirty="0" smtClean="0"/>
              <a:t>Others in the group </a:t>
            </a:r>
            <a:r>
              <a:rPr lang="en-GB" dirty="0"/>
              <a:t>should either </a:t>
            </a:r>
            <a:r>
              <a:rPr lang="en-GB" b="1" i="1" u="sng" dirty="0"/>
              <a:t>challenge </a:t>
            </a:r>
            <a:r>
              <a:rPr lang="en-GB" dirty="0"/>
              <a:t>what </a:t>
            </a:r>
            <a:r>
              <a:rPr lang="en-GB" dirty="0" smtClean="0"/>
              <a:t>they have </a:t>
            </a:r>
            <a:r>
              <a:rPr lang="en-GB" dirty="0"/>
              <a:t>said or say why they agree.</a:t>
            </a:r>
          </a:p>
          <a:p>
            <a:pPr marL="385763" indent="-385763">
              <a:buFont typeface="+mj-lt"/>
              <a:buAutoNum type="arabicPeriod"/>
            </a:pPr>
            <a:r>
              <a:rPr lang="en-GB" dirty="0" smtClean="0"/>
              <a:t>Try to explain carefully </a:t>
            </a:r>
            <a:r>
              <a:rPr lang="en-GB" dirty="0"/>
              <a:t>why pairs of cards match each other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sz="900" i="1" dirty="0"/>
              <a:t>If learners are struggling there are simpler card sets to start with (E&amp;F).</a:t>
            </a:r>
          </a:p>
        </p:txBody>
      </p:sp>
    </p:spTree>
    <p:extLst>
      <p:ext uri="{BB962C8B-B14F-4D97-AF65-F5344CB8AC3E}">
        <p14:creationId xmlns:p14="http://schemas.microsoft.com/office/powerpoint/2010/main" val="1958612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/>
          </a:bodyPr>
          <a:lstStyle/>
          <a:p>
            <a:r>
              <a:rPr lang="en-GB" sz="3000" dirty="0"/>
              <a:t>Match up equivalent fractions, decimals and percentages</a:t>
            </a:r>
            <a:endParaRPr lang="en-GB" sz="3000" dirty="0" smtClean="0"/>
          </a:p>
          <a:p>
            <a:endParaRPr lang="en-GB" sz="3000" dirty="0" smtClean="0"/>
          </a:p>
          <a:p>
            <a:r>
              <a:rPr lang="en-GB" sz="3000" dirty="0" smtClean="0"/>
              <a:t>Place Fractions Decimals and Percentages on a number line</a:t>
            </a:r>
          </a:p>
          <a:p>
            <a:endParaRPr lang="en-GB" sz="3000" dirty="0" smtClean="0"/>
          </a:p>
          <a:p>
            <a:r>
              <a:rPr lang="en-GB" sz="3000" dirty="0" smtClean="0"/>
              <a:t>Calculate fractions of quantities</a:t>
            </a:r>
          </a:p>
          <a:p>
            <a:endParaRPr lang="en-GB" sz="3000" dirty="0" smtClean="0"/>
          </a:p>
          <a:p>
            <a:r>
              <a:rPr lang="en-GB" sz="3000" dirty="0" smtClean="0"/>
              <a:t>Calculate simple percentages on a calculator</a:t>
            </a:r>
            <a:endParaRPr lang="en-GB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85763" indent="-385763">
              <a:buFont typeface="+mj-lt"/>
              <a:buAutoNum type="arabicPeriod"/>
            </a:pPr>
            <a:r>
              <a:rPr lang="en-GB" dirty="0"/>
              <a:t>When </a:t>
            </a:r>
            <a:r>
              <a:rPr lang="en-GB" dirty="0" smtClean="0"/>
              <a:t>your group are happy with your final matching place </a:t>
            </a:r>
            <a:r>
              <a:rPr lang="en-GB" dirty="0"/>
              <a:t>the cards in order of size, smallest to largest.</a:t>
            </a:r>
          </a:p>
          <a:p>
            <a:pPr marL="385763" indent="-385763">
              <a:buFont typeface="+mj-lt"/>
              <a:buAutoNum type="arabicPeriod"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Too simple? Try this:</a:t>
            </a:r>
          </a:p>
          <a:p>
            <a:pPr marL="385763" indent="-385763">
              <a:buFont typeface="+mj-lt"/>
              <a:buAutoNum type="arabicPeriod" startAt="2"/>
            </a:pPr>
            <a:r>
              <a:rPr lang="en-GB" dirty="0" smtClean="0"/>
              <a:t>If this was too easy now try making your own cards that fit between the pairs you have put in order.</a:t>
            </a:r>
          </a:p>
          <a:p>
            <a:pPr marL="385763" indent="-385763">
              <a:buFont typeface="+mj-lt"/>
              <a:buAutoNum type="arabicPeriod" startAt="2"/>
            </a:pPr>
            <a:endParaRPr lang="en-GB" dirty="0" smtClean="0"/>
          </a:p>
          <a:p>
            <a:pPr marL="385763" indent="-385763">
              <a:buFont typeface="+mj-lt"/>
              <a:buAutoNum type="arabicPeriod" startAt="2"/>
            </a:pPr>
            <a:r>
              <a:rPr lang="en-GB" dirty="0" smtClean="0"/>
              <a:t>Now revisit the answers you wrote </a:t>
            </a:r>
            <a:r>
              <a:rPr lang="en-GB" dirty="0"/>
              <a:t>down at the beginning of the lesson. Did </a:t>
            </a:r>
            <a:r>
              <a:rPr lang="en-GB" dirty="0" smtClean="0"/>
              <a:t>you make </a:t>
            </a:r>
            <a:r>
              <a:rPr lang="en-GB" dirty="0"/>
              <a:t>any mistakes? </a:t>
            </a:r>
            <a:r>
              <a:rPr lang="en-GB" dirty="0" smtClean="0"/>
              <a:t>Write </a:t>
            </a:r>
            <a:r>
              <a:rPr lang="en-GB" dirty="0"/>
              <a:t>down and explain </a:t>
            </a:r>
            <a:r>
              <a:rPr lang="en-GB" dirty="0" smtClean="0"/>
              <a:t>any faults </a:t>
            </a:r>
            <a:r>
              <a:rPr lang="en-GB" dirty="0"/>
              <a:t>in </a:t>
            </a:r>
            <a:r>
              <a:rPr lang="en-GB" dirty="0" smtClean="0"/>
              <a:t>your initial </a:t>
            </a:r>
            <a:r>
              <a:rPr lang="en-GB" dirty="0"/>
              <a:t>reasoning.</a:t>
            </a:r>
          </a:p>
        </p:txBody>
      </p:sp>
    </p:spTree>
    <p:extLst>
      <p:ext uri="{BB962C8B-B14F-4D97-AF65-F5344CB8AC3E}">
        <p14:creationId xmlns:p14="http://schemas.microsoft.com/office/powerpoint/2010/main" val="107141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Show me…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9531" b="75553"/>
          <a:stretch/>
        </p:blipFill>
        <p:spPr>
          <a:xfrm>
            <a:off x="1037167" y="3530369"/>
            <a:ext cx="7069667" cy="65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99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Show me…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1858" b="59460"/>
          <a:stretch/>
        </p:blipFill>
        <p:spPr>
          <a:xfrm>
            <a:off x="1037167" y="3447587"/>
            <a:ext cx="7069667" cy="82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2673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Show me…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1697" b="45592"/>
          <a:stretch/>
        </p:blipFill>
        <p:spPr>
          <a:xfrm>
            <a:off x="1037167" y="3578821"/>
            <a:ext cx="7069667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5013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Show me…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1697" b="45592"/>
          <a:stretch/>
        </p:blipFill>
        <p:spPr>
          <a:xfrm>
            <a:off x="1037167" y="3578821"/>
            <a:ext cx="7069667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899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Show me…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54216" b="27873"/>
          <a:stretch/>
        </p:blipFill>
        <p:spPr>
          <a:xfrm>
            <a:off x="1037167" y="3464521"/>
            <a:ext cx="7069667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481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Show me…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834" y="3281885"/>
            <a:ext cx="6515100" cy="115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6572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182416" y="-191558"/>
            <a:ext cx="4779169" cy="725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9235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150269" y="-361950"/>
            <a:ext cx="4843463" cy="764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7707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107406" y="-441590"/>
            <a:ext cx="4929188" cy="776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721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FDP Triangle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This simple triangle is a very good way of remembering how to convert between fractions decimals and percentages.</a:t>
            </a:r>
          </a:p>
          <a:p>
            <a:endParaRPr lang="en-GB" dirty="0"/>
          </a:p>
          <a:p>
            <a:r>
              <a:rPr lang="en-GB" dirty="0" smtClean="0"/>
              <a:t>Using the 3 headings (fractions, decimals and percentages) if you can remember 1 worked example you can do any calculation.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72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257425" y="-447675"/>
            <a:ext cx="4629150" cy="778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1215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027503" y="-478631"/>
            <a:ext cx="5050631" cy="790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3047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114550" y="-317897"/>
            <a:ext cx="4914900" cy="749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056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712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9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Card Sort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Match up equivalent fractions, decimals and percentages. 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You may find it easier to use your triangle!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Placing the values on a number 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11560" y="3861048"/>
            <a:ext cx="78488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714125" y="1595934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Hint: the FDP triangle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71546" y="3599438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0</a:t>
            </a:r>
            <a:endParaRPr lang="en-GB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8488907" y="3599438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1</a:t>
            </a:r>
            <a:endParaRPr lang="en-GB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8194783" y="3155266"/>
            <a:ext cx="109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100%</a:t>
            </a:r>
            <a:endParaRPr lang="en-GB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141735" y="3228371"/>
            <a:ext cx="619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0%</a:t>
            </a:r>
            <a:endParaRPr lang="en-GB" sz="28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535996" y="3638962"/>
            <a:ext cx="0" cy="4441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455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Fractions of Quantities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b="1" dirty="0" smtClean="0"/>
              <a:t>1/4  of  24</a:t>
            </a:r>
          </a:p>
          <a:p>
            <a:endParaRPr lang="en-GB" sz="3600" b="1" dirty="0"/>
          </a:p>
          <a:p>
            <a:endParaRPr lang="en-GB" sz="3600" b="1" dirty="0" smtClean="0"/>
          </a:p>
          <a:p>
            <a:endParaRPr lang="en-GB" sz="3600" b="1" dirty="0" smtClean="0"/>
          </a:p>
          <a:p>
            <a:r>
              <a:rPr lang="en-GB" sz="3600" b="1" dirty="0" smtClean="0"/>
              <a:t>3/4 of 36</a:t>
            </a:r>
          </a:p>
          <a:p>
            <a:pPr marL="0" indent="0">
              <a:buNone/>
            </a:pPr>
            <a:r>
              <a:rPr lang="en-GB" sz="3600" b="1" dirty="0" smtClean="0"/>
              <a:t>   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2750005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 smtClean="0">
                <a:solidFill>
                  <a:srgbClr val="FF0000"/>
                </a:solidFill>
              </a:rPr>
              <a:t>division</a:t>
            </a:r>
            <a:endParaRPr lang="en-GB" sz="2400" i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00064" y="2760596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 smtClean="0">
                <a:solidFill>
                  <a:srgbClr val="7030A0"/>
                </a:solidFill>
              </a:rPr>
              <a:t>multiply</a:t>
            </a:r>
            <a:endParaRPr lang="en-GB" sz="2400" i="1" dirty="0">
              <a:solidFill>
                <a:srgbClr val="7030A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919949" y="2204864"/>
            <a:ext cx="195667" cy="55573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2012299" y="2147479"/>
            <a:ext cx="216024" cy="61715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334291" y="1646197"/>
            <a:ext cx="180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1  ÷  4  =</a:t>
            </a:r>
            <a:r>
              <a:rPr lang="en-GB" sz="3200" b="1" dirty="0"/>
              <a:t> </a:t>
            </a:r>
            <a:endParaRPr lang="en-GB" sz="3200" b="1" dirty="0" smtClean="0"/>
          </a:p>
          <a:p>
            <a:r>
              <a:rPr lang="en-GB" sz="3200" b="1" dirty="0" smtClean="0"/>
              <a:t>x   24   =</a:t>
            </a:r>
            <a:endParaRPr lang="en-GB" sz="3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356595" y="4221088"/>
            <a:ext cx="180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3</a:t>
            </a:r>
            <a:r>
              <a:rPr lang="en-GB" sz="3200" b="1" dirty="0" smtClean="0"/>
              <a:t>  ÷  4  =</a:t>
            </a:r>
            <a:r>
              <a:rPr lang="en-GB" sz="3200" b="1" dirty="0"/>
              <a:t> </a:t>
            </a:r>
            <a:endParaRPr lang="en-GB" sz="3200" b="1" dirty="0" smtClean="0"/>
          </a:p>
          <a:p>
            <a:r>
              <a:rPr lang="en-GB" sz="3200" b="1" dirty="0" smtClean="0"/>
              <a:t>x   36   =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43504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1" grpId="0" build="p"/>
      <p:bldP spid="2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</TotalTime>
  <Words>841</Words>
  <Application>Microsoft Office PowerPoint</Application>
  <PresentationFormat>On-screen Show (4:3)</PresentationFormat>
  <Paragraphs>229</Paragraphs>
  <Slides>52</Slides>
  <Notes>4</Notes>
  <HiddenSlides>6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0" baseType="lpstr">
      <vt:lpstr>Arial</vt:lpstr>
      <vt:lpstr>Calibri</vt:lpstr>
      <vt:lpstr>Century Gothic</vt:lpstr>
      <vt:lpstr>Comic Sans MS</vt:lpstr>
      <vt:lpstr>Myriad-Roman</vt:lpstr>
      <vt:lpstr>Tahoma</vt:lpstr>
      <vt:lpstr>Times New Roman</vt:lpstr>
      <vt:lpstr>Office Theme</vt:lpstr>
      <vt:lpstr>PowerPoint Presentation</vt:lpstr>
      <vt:lpstr>`</vt:lpstr>
      <vt:lpstr>Fractions, Decimals and Percentages</vt:lpstr>
      <vt:lpstr>Learning Objectives</vt:lpstr>
      <vt:lpstr>The FDP Triangle</vt:lpstr>
      <vt:lpstr>PowerPoint Presentation</vt:lpstr>
      <vt:lpstr>Card Sort</vt:lpstr>
      <vt:lpstr>Placing the values on a number line</vt:lpstr>
      <vt:lpstr>Fractions of Quantities</vt:lpstr>
      <vt:lpstr>PowerPoint Presentation</vt:lpstr>
      <vt:lpstr>%’s on a calculator</vt:lpstr>
      <vt:lpstr>Past exam papers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have you learnt?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Fractions, Decimals and Percentages</vt:lpstr>
      <vt:lpstr>Objectives: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Show me…</vt:lpstr>
      <vt:lpstr>Show me…</vt:lpstr>
      <vt:lpstr>Show me…</vt:lpstr>
      <vt:lpstr>Show me…</vt:lpstr>
      <vt:lpstr>Show me…</vt:lpstr>
      <vt:lpstr>Show me…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Fractions, Decimals and Percentages Recap</dc:title>
  <dc:creator>Tom</dc:creator>
  <cp:lastModifiedBy>Tom Longhorn</cp:lastModifiedBy>
  <cp:revision>47</cp:revision>
  <cp:lastPrinted>2015-09-25T12:53:03Z</cp:lastPrinted>
  <dcterms:created xsi:type="dcterms:W3CDTF">2013-11-24T14:35:12Z</dcterms:created>
  <dcterms:modified xsi:type="dcterms:W3CDTF">2016-10-30T16:53:04Z</dcterms:modified>
</cp:coreProperties>
</file>