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33"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smtClean="0"/>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76719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C5B261-8843-42D1-AAFC-05E20E2D9B97}" type="datetimeFigureOut">
              <a:rPr lang="en-US" smtClean="0"/>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53525609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DC5B261-8843-42D1-AAFC-05E20E2D9B97}" type="datetimeFigureOut">
              <a:rPr lang="en-US" smtClean="0"/>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0840193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DC5B261-8843-42D1-AAFC-05E20E2D9B97}" type="datetimeFigureOut">
              <a:rPr lang="en-US" smtClean="0"/>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42314388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DC5B261-8843-42D1-AAFC-05E20E2D9B97}" type="datetimeFigureOut">
              <a:rPr lang="en-US" smtClean="0"/>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8205262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DC5B261-8843-42D1-AAFC-05E20E2D9B97}" type="datetimeFigureOut">
              <a:rPr lang="en-US" smtClean="0"/>
              <a:t>8/23/2017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60712026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DC5B261-8843-42D1-AAFC-05E20E2D9B97}" type="datetimeFigureOut">
              <a:rPr lang="en-US" smtClean="0"/>
              <a:t>8/23/2017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69967947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smtClean="0"/>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566026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smtClean="0"/>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37911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D30BB376-B19C-488D-ABEB-03C7E6E9E3E0}" type="datetimeFigureOut">
              <a:rPr lang="en-US" smtClean="0"/>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smtClean="0"/>
              <a:t>‹#›</a:t>
            </a:fld>
            <a:endParaRPr lang="en-US" dirty="0"/>
          </a:p>
        </p:txBody>
      </p:sp>
    </p:spTree>
    <p:extLst>
      <p:ext uri="{BB962C8B-B14F-4D97-AF65-F5344CB8AC3E}">
        <p14:creationId xmlns:p14="http://schemas.microsoft.com/office/powerpoint/2010/main" val="2768871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smtClean="0"/>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67710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smtClean="0"/>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69118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smtClean="0"/>
              <a:t>8/23/2017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4456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FD816C96-82A1-4D77-8ADA-627AC6FE3D65}" type="datetimeFigureOut">
              <a:rPr lang="en-US" smtClean="0"/>
              <a:t>8/23/2017</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497799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D102C1E-28F2-47E9-802D-339E64E2F920}" type="datetimeFigureOut">
              <a:rPr lang="en-US" smtClean="0"/>
              <a:t>8/23/2017</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58648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24271A48-F18A-45B3-BC05-1E27DA3F88AF}" type="datetimeFigureOut">
              <a:rPr lang="en-US" smtClean="0"/>
              <a:t>8/23/2017</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21329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smtClean="0"/>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99245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DC5B261-8843-42D1-AAFC-05E20E2D9B97}" type="datetimeFigureOut">
              <a:rPr lang="en-US" smtClean="0"/>
              <a:t>8/23/2017</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60271450"/>
      </p:ext>
    </p:extLst>
  </p:cSld>
  <p:clrMap bg1="dk1" tx1="lt1" bg2="dk2" tx2="lt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 id="2147483846" r:id="rId13"/>
    <p:sldLayoutId id="2147483847" r:id="rId14"/>
    <p:sldLayoutId id="2147483848" r:id="rId15"/>
    <p:sldLayoutId id="2147483849" r:id="rId16"/>
    <p:sldLayoutId id="2147483850"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1"/>
            <a:ext cx="8825658" cy="2827986"/>
          </a:xfrm>
        </p:spPr>
        <p:txBody>
          <a:bodyPr/>
          <a:lstStyle/>
          <a:p>
            <a:pPr algn="ctr"/>
            <a:r>
              <a:rPr lang="en-US" dirty="0" smtClean="0"/>
              <a:t>Article Review On “Time Management A Realistic Approach” By Valerie P .Jackson</a:t>
            </a:r>
            <a:endParaRPr lang="en-US" dirty="0"/>
          </a:p>
        </p:txBody>
      </p:sp>
      <p:sp>
        <p:nvSpPr>
          <p:cNvPr id="3" name="Subtitle 2"/>
          <p:cNvSpPr>
            <a:spLocks noGrp="1"/>
          </p:cNvSpPr>
          <p:nvPr>
            <p:ph type="subTitle" idx="1"/>
          </p:nvPr>
        </p:nvSpPr>
        <p:spPr>
          <a:xfrm>
            <a:off x="1154955" y="4777379"/>
            <a:ext cx="8825658" cy="1404479"/>
          </a:xfrm>
        </p:spPr>
        <p:txBody>
          <a:bodyPr>
            <a:normAutofit/>
          </a:bodyPr>
          <a:lstStyle/>
          <a:p>
            <a:r>
              <a:rPr lang="en-US" dirty="0" err="1" smtClean="0"/>
              <a:t>Arif</a:t>
            </a:r>
            <a:r>
              <a:rPr lang="en-US" dirty="0" smtClean="0"/>
              <a:t> </a:t>
            </a:r>
            <a:r>
              <a:rPr lang="en-US" dirty="0" err="1" smtClean="0"/>
              <a:t>Affendi</a:t>
            </a:r>
            <a:r>
              <a:rPr lang="en-US" dirty="0" smtClean="0"/>
              <a:t> Bin Abdul </a:t>
            </a:r>
            <a:r>
              <a:rPr lang="en-US" dirty="0" err="1" smtClean="0"/>
              <a:t>Ghani</a:t>
            </a:r>
            <a:endParaRPr lang="en-US" dirty="0" smtClean="0"/>
          </a:p>
          <a:p>
            <a:r>
              <a:rPr lang="en-US" dirty="0" smtClean="0"/>
              <a:t>206170115</a:t>
            </a:r>
          </a:p>
          <a:p>
            <a:r>
              <a:rPr lang="en-US" dirty="0" smtClean="0"/>
              <a:t>BSCM 1A</a:t>
            </a:r>
            <a:endParaRPr lang="en-US" dirty="0"/>
          </a:p>
        </p:txBody>
      </p:sp>
    </p:spTree>
    <p:extLst>
      <p:ext uri="{BB962C8B-B14F-4D97-AF65-F5344CB8AC3E}">
        <p14:creationId xmlns:p14="http://schemas.microsoft.com/office/powerpoint/2010/main" val="1769926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9070" y="2047742"/>
            <a:ext cx="8946541" cy="2459864"/>
          </a:xfrm>
        </p:spPr>
        <p:txBody>
          <a:bodyPr/>
          <a:lstStyle/>
          <a:p>
            <a:pPr marL="0" marR="0" indent="0">
              <a:lnSpc>
                <a:spcPct val="107000"/>
              </a:lnSpc>
              <a:spcBef>
                <a:spcPts val="0"/>
              </a:spcBef>
              <a:spcAft>
                <a:spcPts val="800"/>
              </a:spcAft>
              <a:buNone/>
            </a:pPr>
            <a:r>
              <a:rPr lang="en-US" dirty="0" smtClean="0">
                <a:latin typeface="Arial" panose="020B0604020202020204" pitchFamily="34" charset="0"/>
                <a:ea typeface="Calibri" panose="020F0502020204030204" pitchFamily="34" charset="0"/>
                <a:cs typeface="Times New Roman" panose="02020603050405020304" pitchFamily="18" charset="0"/>
              </a:rPr>
              <a:t>	My </a:t>
            </a:r>
            <a:r>
              <a:rPr lang="en-US" dirty="0">
                <a:latin typeface="Arial" panose="020B0604020202020204" pitchFamily="34" charset="0"/>
                <a:ea typeface="Calibri" panose="020F0502020204030204" pitchFamily="34" charset="0"/>
                <a:cs typeface="Times New Roman" panose="02020603050405020304" pitchFamily="18" charset="0"/>
              </a:rPr>
              <a:t>recommendation for this article is that, the author could possibly cover a few more key steps or area in her article also I think that the author should point out the repercussions or consequences of not properly handing or managing your time.</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932512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a:t>Conclusion</a:t>
            </a:r>
          </a:p>
        </p:txBody>
      </p:sp>
      <p:sp>
        <p:nvSpPr>
          <p:cNvPr id="3" name="Content Placeholder 2"/>
          <p:cNvSpPr>
            <a:spLocks noGrp="1"/>
          </p:cNvSpPr>
          <p:nvPr>
            <p:ph idx="1"/>
          </p:nvPr>
        </p:nvSpPr>
        <p:spPr/>
        <p:txBody>
          <a:bodyPr/>
          <a:lstStyle/>
          <a:p>
            <a:pPr marL="0" marR="0" indent="0">
              <a:lnSpc>
                <a:spcPct val="107000"/>
              </a:lnSpc>
              <a:spcBef>
                <a:spcPts val="0"/>
              </a:spcBef>
              <a:spcAft>
                <a:spcPts val="800"/>
              </a:spcAft>
              <a:buNone/>
            </a:pPr>
            <a:r>
              <a:rPr lang="en-US" dirty="0" smtClean="0">
                <a:latin typeface="Arial" panose="020B0604020202020204" pitchFamily="34" charset="0"/>
                <a:ea typeface="Calibri" panose="020F0502020204030204" pitchFamily="34" charset="0"/>
                <a:cs typeface="Times New Roman" panose="02020603050405020304" pitchFamily="18" charset="0"/>
              </a:rPr>
              <a:t>	Valarie </a:t>
            </a:r>
            <a:r>
              <a:rPr lang="en-US" dirty="0">
                <a:latin typeface="Arial" panose="020B0604020202020204" pitchFamily="34" charset="0"/>
                <a:ea typeface="Calibri" panose="020F0502020204030204" pitchFamily="34" charset="0"/>
                <a:cs typeface="Times New Roman" panose="02020603050405020304" pitchFamily="18" charset="0"/>
              </a:rPr>
              <a:t>P .Jackson has presented an eye opening article to its readers about the importance and steps to take in order to better manage your time. The steps that are stated in the articles pretty covers a major area that we can relate to in our daily life. But in the end it is up to us to make that decision to make use better of time and stop clinging to the things that is in the past and start changing for a  better tomorrow.</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409917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Reference</a:t>
            </a:r>
            <a:endParaRPr lang="en-US" dirty="0"/>
          </a:p>
        </p:txBody>
      </p:sp>
      <p:sp>
        <p:nvSpPr>
          <p:cNvPr id="3" name="Content Placeholder 2"/>
          <p:cNvSpPr>
            <a:spLocks noGrp="1"/>
          </p:cNvSpPr>
          <p:nvPr>
            <p:ph idx="1"/>
          </p:nvPr>
        </p:nvSpPr>
        <p:spPr/>
        <p:txBody>
          <a:bodyPr/>
          <a:lstStyle/>
          <a:p>
            <a:pPr lvl="0">
              <a:lnSpc>
                <a:spcPct val="107000"/>
              </a:lnSpc>
              <a:spcBef>
                <a:spcPts val="0"/>
              </a:spcBef>
              <a:buFont typeface="+mj-lt"/>
              <a:buAutoNum type="arabicParenR"/>
            </a:pPr>
            <a:r>
              <a:rPr lang="en-US" dirty="0">
                <a:latin typeface="Arial" panose="020B0604020202020204" pitchFamily="34" charset="0"/>
                <a:ea typeface="Calibri" panose="020F0502020204030204" pitchFamily="34" charset="0"/>
                <a:cs typeface="Times New Roman" panose="02020603050405020304" pitchFamily="18" charset="0"/>
              </a:rPr>
              <a:t>Pisano ED. Time management 101. </a:t>
            </a:r>
            <a:r>
              <a:rPr lang="en-US" dirty="0" err="1">
                <a:latin typeface="Arial" panose="020B0604020202020204" pitchFamily="34" charset="0"/>
                <a:ea typeface="Calibri" panose="020F0502020204030204" pitchFamily="34" charset="0"/>
                <a:cs typeface="Times New Roman" panose="02020603050405020304" pitchFamily="18" charset="0"/>
              </a:rPr>
              <a:t>Acad</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Radiol</a:t>
            </a:r>
            <a:r>
              <a:rPr lang="en-US" dirty="0">
                <a:latin typeface="Arial" panose="020B0604020202020204" pitchFamily="34" charset="0"/>
                <a:ea typeface="Calibri" panose="020F0502020204030204" pitchFamily="34" charset="0"/>
                <a:cs typeface="Times New Roman" panose="02020603050405020304" pitchFamily="18" charset="0"/>
              </a:rPr>
              <a:t> 2001;8:768-70.</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Bef>
                <a:spcPts val="0"/>
              </a:spcBef>
              <a:buFont typeface="+mj-lt"/>
              <a:buAutoNum type="arabicParenR"/>
            </a:pPr>
            <a:r>
              <a:rPr lang="en-US" dirty="0" err="1">
                <a:latin typeface="Arial" panose="020B0604020202020204" pitchFamily="34" charset="0"/>
                <a:ea typeface="Calibri" panose="020F0502020204030204" pitchFamily="34" charset="0"/>
                <a:cs typeface="Times New Roman" panose="02020603050405020304" pitchFamily="18" charset="0"/>
              </a:rPr>
              <a:t>Mackenzie,R.A</a:t>
            </a:r>
            <a:r>
              <a:rPr lang="en-US" dirty="0">
                <a:latin typeface="Arial" panose="020B0604020202020204" pitchFamily="34" charset="0"/>
                <a:ea typeface="Calibri" panose="020F0502020204030204" pitchFamily="34" charset="0"/>
                <a:cs typeface="Times New Roman" panose="02020603050405020304" pitchFamily="18" charset="0"/>
              </a:rPr>
              <a:t>.(1972)</a:t>
            </a:r>
            <a:r>
              <a:rPr lang="en-US" i="1" dirty="0">
                <a:latin typeface="Arial" panose="020B0604020202020204" pitchFamily="34" charset="0"/>
                <a:ea typeface="Calibri" panose="020F0502020204030204" pitchFamily="34" charset="0"/>
                <a:cs typeface="Times New Roman" panose="02020603050405020304" pitchFamily="18" charset="0"/>
              </a:rPr>
              <a:t>The time </a:t>
            </a:r>
            <a:r>
              <a:rPr lang="en-US" i="1" dirty="0" err="1">
                <a:latin typeface="Arial" panose="020B0604020202020204" pitchFamily="34" charset="0"/>
                <a:ea typeface="Calibri" panose="020F0502020204030204" pitchFamily="34" charset="0"/>
                <a:cs typeface="Times New Roman" panose="02020603050405020304" pitchFamily="18" charset="0"/>
              </a:rPr>
              <a:t>trap:Managing</a:t>
            </a:r>
            <a:r>
              <a:rPr lang="en-US" i="1" dirty="0">
                <a:latin typeface="Arial" panose="020B0604020202020204" pitchFamily="34" charset="0"/>
                <a:ea typeface="Calibri" panose="020F0502020204030204" pitchFamily="34" charset="0"/>
                <a:cs typeface="Times New Roman" panose="02020603050405020304" pitchFamily="18" charset="0"/>
              </a:rPr>
              <a:t> your way </a:t>
            </a:r>
            <a:r>
              <a:rPr lang="en-US" i="1" dirty="0" err="1">
                <a:latin typeface="Arial" panose="020B0604020202020204" pitchFamily="34" charset="0"/>
                <a:ea typeface="Calibri" panose="020F0502020204030204" pitchFamily="34" charset="0"/>
                <a:cs typeface="Times New Roman" panose="02020603050405020304" pitchFamily="18" charset="0"/>
              </a:rPr>
              <a:t>out</a:t>
            </a:r>
            <a:r>
              <a:rPr lang="en-US" dirty="0" err="1">
                <a:latin typeface="Arial" panose="020B0604020202020204" pitchFamily="34" charset="0"/>
                <a:ea typeface="Calibri" panose="020F0502020204030204" pitchFamily="34" charset="0"/>
                <a:cs typeface="Times New Roman" panose="02020603050405020304" pitchFamily="18" charset="0"/>
              </a:rPr>
              <a:t>,NewYork:NY.Amacom</a:t>
            </a:r>
            <a:r>
              <a:rPr lang="en-US" dirty="0">
                <a:latin typeface="Arial" panose="020B0604020202020204" pitchFamily="34"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Bef>
                <a:spcPts val="0"/>
              </a:spcBef>
              <a:buFont typeface="+mj-lt"/>
              <a:buAutoNum type="arabicParenR"/>
            </a:pPr>
            <a:r>
              <a:rPr lang="en-US" dirty="0" err="1">
                <a:latin typeface="Arial" panose="020B0604020202020204" pitchFamily="34" charset="0"/>
                <a:ea typeface="Calibri" panose="020F0502020204030204" pitchFamily="34" charset="0"/>
                <a:cs typeface="Times New Roman" panose="02020603050405020304" pitchFamily="18" charset="0"/>
              </a:rPr>
              <a:t>Mccay,J.T</a:t>
            </a:r>
            <a:r>
              <a:rPr lang="en-US" dirty="0">
                <a:latin typeface="Arial" panose="020B0604020202020204" pitchFamily="34" charset="0"/>
                <a:ea typeface="Calibri" panose="020F0502020204030204" pitchFamily="34" charset="0"/>
                <a:cs typeface="Times New Roman" panose="02020603050405020304" pitchFamily="18" charset="0"/>
              </a:rPr>
              <a:t>.(1959)(reprint in 1995)</a:t>
            </a:r>
            <a:r>
              <a:rPr lang="en-US" i="1" dirty="0">
                <a:latin typeface="Arial" panose="020B0604020202020204" pitchFamily="34" charset="0"/>
                <a:ea typeface="Calibri" panose="020F0502020204030204" pitchFamily="34" charset="0"/>
                <a:cs typeface="Times New Roman" panose="02020603050405020304" pitchFamily="18" charset="0"/>
              </a:rPr>
              <a:t>The management of </a:t>
            </a:r>
            <a:r>
              <a:rPr lang="en-US" i="1" dirty="0" err="1">
                <a:latin typeface="Arial" panose="020B0604020202020204" pitchFamily="34" charset="0"/>
                <a:ea typeface="Calibri" panose="020F0502020204030204" pitchFamily="34" charset="0"/>
                <a:cs typeface="Times New Roman" panose="02020603050405020304" pitchFamily="18" charset="0"/>
              </a:rPr>
              <a:t>time</a:t>
            </a:r>
            <a:r>
              <a:rPr lang="en-US" dirty="0" err="1">
                <a:latin typeface="Arial" panose="020B0604020202020204" pitchFamily="34" charset="0"/>
                <a:ea typeface="Calibri" panose="020F0502020204030204" pitchFamily="34" charset="0"/>
                <a:cs typeface="Times New Roman" panose="02020603050405020304" pitchFamily="18" charset="0"/>
              </a:rPr>
              <a:t>,EnglewoodCliffs,NJ:Prentice</a:t>
            </a:r>
            <a:r>
              <a:rPr lang="en-US" dirty="0">
                <a:latin typeface="Arial" panose="020B0604020202020204" pitchFamily="34" charset="0"/>
                <a:ea typeface="Calibri" panose="020F0502020204030204" pitchFamily="34" charset="0"/>
                <a:cs typeface="Times New Roman" panose="02020603050405020304" pitchFamily="18" charset="0"/>
              </a:rPr>
              <a:t> Hall.</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Bef>
                <a:spcPts val="0"/>
              </a:spcBef>
              <a:spcAft>
                <a:spcPts val="800"/>
              </a:spcAft>
              <a:buFont typeface="+mj-lt"/>
              <a:buAutoNum type="arabicParenR"/>
            </a:pPr>
            <a:r>
              <a:rPr lang="en-US" dirty="0">
                <a:latin typeface="Arial" panose="020B0604020202020204" pitchFamily="34"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89018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130" y="220898"/>
            <a:ext cx="9404723" cy="1400530"/>
          </a:xfrm>
        </p:spPr>
        <p:txBody>
          <a:bodyPr/>
          <a:lstStyle/>
          <a:p>
            <a:pPr algn="ctr"/>
            <a:r>
              <a:rPr lang="en-US" dirty="0" smtClean="0"/>
              <a:t>Introduction</a:t>
            </a:r>
            <a:endParaRPr lang="en-US" dirty="0"/>
          </a:p>
        </p:txBody>
      </p:sp>
      <p:sp>
        <p:nvSpPr>
          <p:cNvPr id="3" name="Content Placeholder 2"/>
          <p:cNvSpPr>
            <a:spLocks noGrp="1"/>
          </p:cNvSpPr>
          <p:nvPr>
            <p:ph idx="1"/>
          </p:nvPr>
        </p:nvSpPr>
        <p:spPr>
          <a:xfrm>
            <a:off x="874220" y="1718068"/>
            <a:ext cx="8946541" cy="4195481"/>
          </a:xfrm>
        </p:spPr>
        <p:txBody>
          <a:bodyPr>
            <a:normAutofit lnSpcReduction="10000"/>
          </a:bodyPr>
          <a:lstStyle/>
          <a:p>
            <a:pPr marL="457200" lvl="1" indent="0">
              <a:buNone/>
            </a:pPr>
            <a:r>
              <a:rPr lang="en-US" dirty="0" smtClean="0"/>
              <a:t>	</a:t>
            </a:r>
            <a:r>
              <a:rPr lang="en-US" sz="2400" dirty="0" smtClean="0">
                <a:latin typeface="Arial" panose="020B0604020202020204" pitchFamily="34" charset="0"/>
                <a:cs typeface="Arial" panose="020B0604020202020204" pitchFamily="34" charset="0"/>
              </a:rPr>
              <a:t>The </a:t>
            </a:r>
            <a:r>
              <a:rPr lang="en-US" sz="2400" dirty="0">
                <a:latin typeface="Arial" panose="020B0604020202020204" pitchFamily="34" charset="0"/>
                <a:cs typeface="Arial" panose="020B0604020202020204" pitchFamily="34" charset="0"/>
              </a:rPr>
              <a:t>articles chosen is “Time Management: A Realistic Approach” written by Valerie P. Jackson (2009) discuss about the importance of time management and how it affects our daily life. The articles highlights on the basics of time management. By this the article stresses on the ways or steps on how to manage your time better. The article also revolves around the time management in an organization means by that the author has also stated in her article that time management played a crucial factor in daily working life too. Valerie (2009) also said that, in order to start better time management, you have to start working on changing the smaller details in life, like habits and daily activities. </a:t>
            </a:r>
          </a:p>
          <a:p>
            <a:endParaRPr lang="en-US" sz="2800" dirty="0"/>
          </a:p>
        </p:txBody>
      </p:sp>
    </p:spTree>
    <p:extLst>
      <p:ext uri="{BB962C8B-B14F-4D97-AF65-F5344CB8AC3E}">
        <p14:creationId xmlns:p14="http://schemas.microsoft.com/office/powerpoint/2010/main" val="15386956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89716"/>
          </a:xfrm>
        </p:spPr>
        <p:txBody>
          <a:bodyPr/>
          <a:lstStyle/>
          <a:p>
            <a:pPr algn="ctr"/>
            <a:r>
              <a:rPr lang="en-US" dirty="0"/>
              <a:t>Summary</a:t>
            </a:r>
            <a:br>
              <a:rPr lang="en-US" dirty="0"/>
            </a:br>
            <a:endParaRPr lang="en-US" dirty="0"/>
          </a:p>
        </p:txBody>
      </p:sp>
      <p:sp>
        <p:nvSpPr>
          <p:cNvPr id="3" name="Content Placeholder 2"/>
          <p:cNvSpPr>
            <a:spLocks noGrp="1"/>
          </p:cNvSpPr>
          <p:nvPr>
            <p:ph idx="1"/>
          </p:nvPr>
        </p:nvSpPr>
        <p:spPr>
          <a:xfrm>
            <a:off x="1103312" y="1571223"/>
            <a:ext cx="8946541" cy="4932607"/>
          </a:xfrm>
        </p:spPr>
        <p:txBody>
          <a:bodyPr/>
          <a:lstStyle/>
          <a:p>
            <a:pPr marL="0" indent="0">
              <a:buNone/>
            </a:pPr>
            <a:r>
              <a:rPr lang="en-US" dirty="0" smtClean="0"/>
              <a:t>	</a:t>
            </a:r>
            <a:r>
              <a:rPr lang="en-US" sz="2400" dirty="0" smtClean="0">
                <a:latin typeface="Arial" panose="020B0604020202020204" pitchFamily="34" charset="0"/>
                <a:cs typeface="Arial" panose="020B0604020202020204" pitchFamily="34" charset="0"/>
              </a:rPr>
              <a:t>As </a:t>
            </a:r>
            <a:r>
              <a:rPr lang="en-US" sz="2400" dirty="0">
                <a:latin typeface="Arial" panose="020B0604020202020204" pitchFamily="34" charset="0"/>
                <a:cs typeface="Arial" panose="020B0604020202020204" pitchFamily="34" charset="0"/>
              </a:rPr>
              <a:t>indicated in the article, time management have a significant impact in throughout our live. It effects our daily task, activities and even work in general. The author presses on the basics of time management as indicated in the article. Well, according to the author, the basics of time management comprises of 5 key steps which are: 1) set realistic goals, 2) get organized, 3) delegate, 4) relax and recharge, and 5) stop feeling guilty. Not only that, the author also stated that there are 2 major time management blocks which are: 1) Procrastination, 2) Perfectionism.</a:t>
            </a:r>
          </a:p>
          <a:p>
            <a:pPr marL="0" indent="0">
              <a:buNone/>
            </a:pPr>
            <a:endParaRPr lang="en-US" dirty="0"/>
          </a:p>
        </p:txBody>
      </p:sp>
    </p:spTree>
    <p:extLst>
      <p:ext uri="{BB962C8B-B14F-4D97-AF65-F5344CB8AC3E}">
        <p14:creationId xmlns:p14="http://schemas.microsoft.com/office/powerpoint/2010/main" val="2999474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347730"/>
            <a:ext cx="8946541" cy="5900669"/>
          </a:xfrm>
        </p:spPr>
        <p:txBody>
          <a:bodyPr/>
          <a:lstStyle/>
          <a:p>
            <a:pPr marL="0" marR="0" indent="0">
              <a:lnSpc>
                <a:spcPct val="107000"/>
              </a:lnSpc>
              <a:spcBef>
                <a:spcPts val="0"/>
              </a:spcBef>
              <a:spcAft>
                <a:spcPts val="800"/>
              </a:spcAft>
              <a:buNone/>
            </a:pPr>
            <a:r>
              <a:rPr lang="en-US" dirty="0" smtClean="0">
                <a:latin typeface="Arial" panose="020B0604020202020204" pitchFamily="34" charset="0"/>
                <a:ea typeface="Calibri" panose="020F0502020204030204" pitchFamily="34" charset="0"/>
                <a:cs typeface="Times New Roman" panose="02020603050405020304" pitchFamily="18" charset="0"/>
              </a:rPr>
              <a:t>	The </a:t>
            </a:r>
            <a:r>
              <a:rPr lang="en-US" dirty="0">
                <a:latin typeface="Arial" panose="020B0604020202020204" pitchFamily="34" charset="0"/>
                <a:ea typeface="Calibri" panose="020F0502020204030204" pitchFamily="34" charset="0"/>
                <a:cs typeface="Times New Roman" panose="02020603050405020304" pitchFamily="18" charset="0"/>
              </a:rPr>
              <a:t>first basics of time management are setting realistic goals as stated in the article. The author stated that setting realistic goals is the process of organizing and execution of priorities. A simple example is that, if student is currently 2.7 CGPA, it is only reasonable for that student to aim to reach to 3.0 CGPA which are realistic and can be done without too much stress. The second basics of time management are getting organized. This more to work related environment for time management. </a:t>
            </a:r>
            <a:endParaRPr lang="en-US" dirty="0" smtClean="0">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dirty="0">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smtClean="0">
                <a:latin typeface="Arial" panose="020B0604020202020204" pitchFamily="34" charset="0"/>
                <a:ea typeface="Calibri" panose="020F0502020204030204" pitchFamily="34" charset="0"/>
                <a:cs typeface="Times New Roman" panose="02020603050405020304" pitchFamily="18" charset="0"/>
              </a:rPr>
              <a:t>Basically </a:t>
            </a:r>
            <a:r>
              <a:rPr lang="en-US" dirty="0">
                <a:latin typeface="Arial" panose="020B0604020202020204" pitchFamily="34" charset="0"/>
                <a:ea typeface="Calibri" panose="020F0502020204030204" pitchFamily="34" charset="0"/>
                <a:cs typeface="Times New Roman" panose="02020603050405020304" pitchFamily="18" charset="0"/>
              </a:rPr>
              <a:t>the author describe it as the ability to organize work efficiently and organizing the time to do all that work. For example, if you’re a “morning person” don’t waste this peak brain time to do e-mail. Instead, use it to work on an important project. Save the e-mail for times when your brain is not maximally efficient. However, don’t do e-mail right before bedtime; an unpleasant message can destroy your sleep for the night.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562673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476518"/>
            <a:ext cx="9405849" cy="5988676"/>
          </a:xfrm>
        </p:spPr>
        <p:txBody>
          <a:bodyPr>
            <a:normAutofit fontScale="85000" lnSpcReduction="20000"/>
          </a:bodyPr>
          <a:lstStyle/>
          <a:p>
            <a:pPr marL="0" indent="0">
              <a:buNone/>
            </a:pPr>
            <a:r>
              <a:rPr lang="en-US" dirty="0" smtClean="0">
                <a:latin typeface="Arial" panose="020B0604020202020204" pitchFamily="34" charset="0"/>
                <a:ea typeface="Calibri" panose="020F0502020204030204" pitchFamily="34" charset="0"/>
              </a:rPr>
              <a:t>	</a:t>
            </a:r>
            <a:r>
              <a:rPr lang="en-US" sz="2400" dirty="0" smtClean="0">
                <a:latin typeface="Arial" panose="020B0604020202020204" pitchFamily="34" charset="0"/>
                <a:ea typeface="Calibri" panose="020F0502020204030204" pitchFamily="34" charset="0"/>
              </a:rPr>
              <a:t>The </a:t>
            </a:r>
            <a:r>
              <a:rPr lang="en-US" sz="2400" dirty="0">
                <a:latin typeface="Arial" panose="020B0604020202020204" pitchFamily="34" charset="0"/>
                <a:ea typeface="Calibri" panose="020F0502020204030204" pitchFamily="34" charset="0"/>
              </a:rPr>
              <a:t>third basics as stated in the article is delegation. The author basically describe this basic as the process of working with other people to get things done through teamwork and good leader coordination and subordination. The author also point out to get over the guilt of delegating and think of it as a leadership – building – opportunity for others in the process</a:t>
            </a:r>
            <a:r>
              <a:rPr lang="en-US" sz="2400" dirty="0" smtClean="0">
                <a:latin typeface="Arial" panose="020B0604020202020204" pitchFamily="34" charset="0"/>
                <a:ea typeface="Calibri" panose="020F0502020204030204" pitchFamily="34" charset="0"/>
              </a:rPr>
              <a:t>.	</a:t>
            </a:r>
          </a:p>
          <a:p>
            <a:pPr marL="0" indent="0">
              <a:buNone/>
            </a:pPr>
            <a:endParaRPr lang="en-US" sz="2400" dirty="0">
              <a:latin typeface="Arial" panose="020B0604020202020204" pitchFamily="34" charset="0"/>
              <a:ea typeface="Calibri" panose="020F0502020204030204" pitchFamily="34" charset="0"/>
            </a:endParaRPr>
          </a:p>
          <a:p>
            <a:pPr marL="0" marR="0" indent="0">
              <a:lnSpc>
                <a:spcPct val="107000"/>
              </a:lnSpc>
              <a:spcBef>
                <a:spcPts val="0"/>
              </a:spcBef>
              <a:spcAft>
                <a:spcPts val="800"/>
              </a:spcAft>
              <a:buNone/>
            </a:pPr>
            <a:r>
              <a:rPr lang="en-US" sz="2400" dirty="0" smtClean="0">
                <a:latin typeface="Arial" panose="020B0604020202020204" pitchFamily="34" charset="0"/>
                <a:ea typeface="Calibri" panose="020F0502020204030204" pitchFamily="34" charset="0"/>
                <a:cs typeface="Times New Roman" panose="02020603050405020304" pitchFamily="18" charset="0"/>
              </a:rPr>
              <a:t>	</a:t>
            </a:r>
          </a:p>
          <a:p>
            <a:pPr marL="0" marR="0" indent="0">
              <a:lnSpc>
                <a:spcPct val="107000"/>
              </a:lnSpc>
              <a:spcBef>
                <a:spcPts val="0"/>
              </a:spcBef>
              <a:spcAft>
                <a:spcPts val="800"/>
              </a:spcAft>
              <a:buNone/>
            </a:pPr>
            <a:endParaRPr lang="en-US" sz="2400" dirty="0">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2400" dirty="0" smtClean="0">
                <a:latin typeface="Arial" panose="020B0604020202020204" pitchFamily="34" charset="0"/>
                <a:ea typeface="Calibri" panose="020F0502020204030204" pitchFamily="34" charset="0"/>
                <a:cs typeface="Times New Roman" panose="02020603050405020304" pitchFamily="18" charset="0"/>
              </a:rPr>
              <a:t>	The </a:t>
            </a:r>
            <a:r>
              <a:rPr lang="en-US" sz="2400" dirty="0">
                <a:latin typeface="Arial" panose="020B0604020202020204" pitchFamily="34" charset="0"/>
                <a:ea typeface="Calibri" panose="020F0502020204030204" pitchFamily="34" charset="0"/>
                <a:cs typeface="Times New Roman" panose="02020603050405020304" pitchFamily="18" charset="0"/>
              </a:rPr>
              <a:t>fourth basics of time management as stated in the article is recharged and relax. The author pointed out that we need to balance work and relaxation as life could be very challenging at a certain point where we need to overwork, or study hard even overscheduling. During these times it is crucial for us to balance out these factors to avoid stress and other unnecessary things. The author stated that by having a little “time off” could really help us to rejuvenate our mental and physical state on point like going on a vacation with family or friends, go on a social event often to “let loose” some of the stress in life, or even just by spending time doing simple things like having a chat with someone or doing your hobby.</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400" dirty="0" smtClean="0">
              <a:latin typeface="Arial" panose="020B0604020202020204" pitchFamily="34" charset="0"/>
              <a:ea typeface="Calibri" panose="020F0502020204030204" pitchFamily="34" charset="0"/>
            </a:endParaRPr>
          </a:p>
          <a:p>
            <a:pPr marL="0" indent="0">
              <a:buNone/>
            </a:pPr>
            <a:endParaRPr lang="en-US" dirty="0">
              <a:latin typeface="Arial" panose="020B0604020202020204" pitchFamily="34" charset="0"/>
            </a:endParaRPr>
          </a:p>
          <a:p>
            <a:pPr marL="0" indent="0">
              <a:buNone/>
            </a:pPr>
            <a:r>
              <a:rPr lang="en-US" dirty="0" smtClean="0">
                <a:latin typeface="Arial" panose="020B0604020202020204" pitchFamily="34" charset="0"/>
              </a:rPr>
              <a:t>	</a:t>
            </a:r>
            <a:endParaRPr lang="en-US" dirty="0"/>
          </a:p>
        </p:txBody>
      </p:sp>
    </p:spTree>
    <p:extLst>
      <p:ext uri="{BB962C8B-B14F-4D97-AF65-F5344CB8AC3E}">
        <p14:creationId xmlns:p14="http://schemas.microsoft.com/office/powerpoint/2010/main" val="1579703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1661374"/>
            <a:ext cx="8946541" cy="3284113"/>
          </a:xfrm>
        </p:spPr>
        <p:txBody>
          <a:bodyPr/>
          <a:lstStyle/>
          <a:p>
            <a:pPr marL="0" marR="0" indent="0">
              <a:lnSpc>
                <a:spcPct val="107000"/>
              </a:lnSpc>
              <a:spcBef>
                <a:spcPts val="0"/>
              </a:spcBef>
              <a:spcAft>
                <a:spcPts val="800"/>
              </a:spcAft>
              <a:buNone/>
            </a:pPr>
            <a:r>
              <a:rPr lang="en-US" dirty="0" smtClean="0">
                <a:latin typeface="Arial" panose="020B0604020202020204" pitchFamily="34" charset="0"/>
                <a:ea typeface="Calibri" panose="020F0502020204030204" pitchFamily="34" charset="0"/>
                <a:cs typeface="Times New Roman" panose="02020603050405020304" pitchFamily="18" charset="0"/>
              </a:rPr>
              <a:t>	We </a:t>
            </a:r>
            <a:r>
              <a:rPr lang="en-US" dirty="0">
                <a:latin typeface="Arial" panose="020B0604020202020204" pitchFamily="34" charset="0"/>
                <a:ea typeface="Calibri" panose="020F0502020204030204" pitchFamily="34" charset="0"/>
                <a:cs typeface="Times New Roman" panose="02020603050405020304" pitchFamily="18" charset="0"/>
              </a:rPr>
              <a:t>then get to the last basics of time management. As stated in the article the last basic of time management is ditch guilt. By this the author meant we shouldn’t feel sorry or blame ourselves for the things or work that we couldn’t finished at office or home. Being guilty about certain things will only lead to more stress and anxiety problems even depression problems might arise in these occasions. Time won’t turn back, so it is up to us to pick ourselves up and do something about the next day.</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648002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Critique and Analysis</a:t>
            </a:r>
            <a:br>
              <a:rPr lang="en-US" dirty="0"/>
            </a:br>
            <a:endParaRPr lang="en-US" dirty="0"/>
          </a:p>
        </p:txBody>
      </p:sp>
      <p:sp>
        <p:nvSpPr>
          <p:cNvPr id="3" name="Content Placeholder 2"/>
          <p:cNvSpPr>
            <a:spLocks noGrp="1"/>
          </p:cNvSpPr>
          <p:nvPr>
            <p:ph idx="1"/>
          </p:nvPr>
        </p:nvSpPr>
        <p:spPr>
          <a:xfrm>
            <a:off x="1103312" y="1983346"/>
            <a:ext cx="8946541" cy="4265053"/>
          </a:xfrm>
        </p:spPr>
        <p:txBody>
          <a:bodyPr/>
          <a:lstStyle/>
          <a:p>
            <a:pPr marL="0" marR="0" indent="0">
              <a:lnSpc>
                <a:spcPct val="107000"/>
              </a:lnSpc>
              <a:spcBef>
                <a:spcPts val="0"/>
              </a:spcBef>
              <a:spcAft>
                <a:spcPts val="800"/>
              </a:spcAft>
              <a:buNone/>
            </a:pPr>
            <a:r>
              <a:rPr lang="en-US" dirty="0" smtClean="0">
                <a:latin typeface="Arial" panose="020B0604020202020204" pitchFamily="34" charset="0"/>
                <a:ea typeface="Calibri" panose="020F0502020204030204" pitchFamily="34" charset="0"/>
                <a:cs typeface="Times New Roman" panose="02020603050405020304" pitchFamily="18" charset="0"/>
              </a:rPr>
              <a:t>	First </a:t>
            </a:r>
            <a:r>
              <a:rPr lang="en-US" dirty="0">
                <a:latin typeface="Arial" panose="020B0604020202020204" pitchFamily="34" charset="0"/>
                <a:ea typeface="Calibri" panose="020F0502020204030204" pitchFamily="34" charset="0"/>
                <a:cs typeface="Times New Roman" panose="02020603050405020304" pitchFamily="18" charset="0"/>
              </a:rPr>
              <a:t>of all, I really liked the topic that is discussed by the author in the article which is importance of time management. It is relevant for its readers to absorb its context because it has many relations to us in a way. As (Mackenzie, 1972; </a:t>
            </a:r>
            <a:r>
              <a:rPr lang="en-US" dirty="0" err="1">
                <a:latin typeface="Arial" panose="020B0604020202020204" pitchFamily="34" charset="0"/>
                <a:ea typeface="Calibri" panose="020F0502020204030204" pitchFamily="34" charset="0"/>
                <a:cs typeface="Times New Roman" panose="02020603050405020304" pitchFamily="18" charset="0"/>
              </a:rPr>
              <a:t>McCay</a:t>
            </a:r>
            <a:r>
              <a:rPr lang="en-US" dirty="0">
                <a:latin typeface="Arial" panose="020B0604020202020204" pitchFamily="34" charset="0"/>
                <a:ea typeface="Calibri" panose="020F0502020204030204" pitchFamily="34" charset="0"/>
                <a:cs typeface="Times New Roman" panose="02020603050405020304" pitchFamily="18" charset="0"/>
              </a:rPr>
              <a:t>, 1959) believe that, the interest in Time management is not a new subject. There is no unique definition of time management, it can be defined as, the analysis of how hours are spent and the Prioritization of tasks in order to maximize personal efficiency.</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227963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321972"/>
            <a:ext cx="8946541" cy="5926427"/>
          </a:xfrm>
        </p:spPr>
        <p:txBody>
          <a:bodyPr/>
          <a:lstStyle/>
          <a:p>
            <a:pPr marL="0" marR="0" indent="0">
              <a:lnSpc>
                <a:spcPct val="107000"/>
              </a:lnSpc>
              <a:spcBef>
                <a:spcPts val="0"/>
              </a:spcBef>
              <a:spcAft>
                <a:spcPts val="800"/>
              </a:spcAft>
              <a:buNone/>
            </a:pPr>
            <a:r>
              <a:rPr lang="en-US" dirty="0" smtClean="0">
                <a:latin typeface="Arial" panose="020B0604020202020204" pitchFamily="34" charset="0"/>
                <a:ea typeface="Calibri" panose="020F0502020204030204" pitchFamily="34" charset="0"/>
                <a:cs typeface="Times New Roman" panose="02020603050405020304" pitchFamily="18" charset="0"/>
              </a:rPr>
              <a:t>	However </a:t>
            </a:r>
            <a:r>
              <a:rPr lang="en-US" dirty="0">
                <a:latin typeface="Arial" panose="020B0604020202020204" pitchFamily="34" charset="0"/>
                <a:ea typeface="Calibri" panose="020F0502020204030204" pitchFamily="34" charset="0"/>
                <a:cs typeface="Times New Roman" panose="02020603050405020304" pitchFamily="18" charset="0"/>
              </a:rPr>
              <a:t>I would like to point out the negative points first that I have concluded in this article. Although the author has stated a few key steps in improving time. It is the subject itself that is very subjective. Everyone has their own opinion on how to manage their time. There is no “perfect” definition of time management itself, therefore there might be a little flaw that the author did not covered much such as the psychological part of it. Humans might have a hard time trying to adapt to new things when they are so used to their daily routine. To change is to be ready to accept new kinds of things in life. It could be positive or negative and we humans are mostly not ready to change a certain things about our life just yet.</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161381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476518"/>
            <a:ext cx="8946541" cy="5771881"/>
          </a:xfrm>
        </p:spPr>
        <p:txBody>
          <a:bodyPr>
            <a:normAutofit lnSpcReduction="10000"/>
          </a:bodyPr>
          <a:lstStyle/>
          <a:p>
            <a:pPr marL="0" marR="0" indent="0">
              <a:lnSpc>
                <a:spcPct val="107000"/>
              </a:lnSpc>
              <a:spcBef>
                <a:spcPts val="0"/>
              </a:spcBef>
              <a:spcAft>
                <a:spcPts val="800"/>
              </a:spcAft>
              <a:buNone/>
            </a:pPr>
            <a:r>
              <a:rPr lang="en-US" dirty="0" smtClean="0">
                <a:latin typeface="Arial" panose="020B0604020202020204" pitchFamily="34" charset="0"/>
                <a:ea typeface="Calibri" panose="020F0502020204030204" pitchFamily="34" charset="0"/>
                <a:cs typeface="Times New Roman" panose="02020603050405020304" pitchFamily="18" charset="0"/>
              </a:rPr>
              <a:t>	We </a:t>
            </a:r>
            <a:r>
              <a:rPr lang="en-US" dirty="0">
                <a:latin typeface="Arial" panose="020B0604020202020204" pitchFamily="34" charset="0"/>
                <a:ea typeface="Calibri" panose="020F0502020204030204" pitchFamily="34" charset="0"/>
                <a:cs typeface="Times New Roman" panose="02020603050405020304" pitchFamily="18" charset="0"/>
              </a:rPr>
              <a:t>continue back to the positive factors of the article, which the author discusses about ditch guilt. I really agree with the author that we shouldn’t feel guilty in work that we couldn’t finished in time whether at office or home. Etta Pisano (2001) said that one of the most important (yet most difficult to accomplish) elements is getting rid of guilt. Nothing good comes from an unreasonable sense of guilt. In fact, worrying just makes a task take longer and also makes it less pleasant to accomplish. Instead we should stop feeling guilty more and focus on how we can make better of tomorrow onwards</a:t>
            </a:r>
            <a:r>
              <a:rPr lang="en-US" dirty="0" smtClean="0">
                <a:latin typeface="Arial" panose="020B0604020202020204" pitchFamily="34" charset="0"/>
                <a:ea typeface="Calibri" panose="020F0502020204030204" pitchFamily="34" charset="0"/>
                <a:cs typeface="Times New Roman" panose="02020603050405020304" pitchFamily="18" charset="0"/>
              </a:rPr>
              <a:t>.</a:t>
            </a:r>
          </a:p>
          <a:p>
            <a:pPr marL="0" marR="0" indent="0">
              <a:lnSpc>
                <a:spcPct val="107000"/>
              </a:lnSpc>
              <a:spcBef>
                <a:spcPts val="0"/>
              </a:spcBef>
              <a:spcAft>
                <a:spcPts val="800"/>
              </a:spcAft>
              <a:buNone/>
            </a:pPr>
            <a:endParaRPr lang="en-US" dirty="0">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dirty="0" smtClean="0">
                <a:latin typeface="Arial" panose="020B0604020202020204" pitchFamily="34" charset="0"/>
                <a:ea typeface="Calibri" panose="020F0502020204030204" pitchFamily="34" charset="0"/>
                <a:cs typeface="Times New Roman" panose="02020603050405020304" pitchFamily="18" charset="0"/>
              </a:rPr>
              <a:t>	Another </a:t>
            </a:r>
            <a:r>
              <a:rPr lang="en-US" dirty="0">
                <a:latin typeface="Arial" panose="020B0604020202020204" pitchFamily="34" charset="0"/>
                <a:ea typeface="Calibri" panose="020F0502020204030204" pitchFamily="34" charset="0"/>
                <a:cs typeface="Times New Roman" panose="02020603050405020304" pitchFamily="18" charset="0"/>
              </a:rPr>
              <a:t>factor that I would to discuss is the awareness of the author on “setting a realistic goal” in the basics of time management. I couldn’t agree more that goals are very important in our life it pretty much is one of thing that drives you to do certain things in order to achieve it. We can have a long – term goal which is goals that you are trying to achieve at a certain age or at a certain point in your life which is the future. Well to get to the long-term goal we have to face these short – term goals that will make up for this long- term goals.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2240424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17</TotalTime>
  <Words>62</Words>
  <Application>Microsoft Office PowerPoint</Application>
  <PresentationFormat>Widescreen</PresentationFormat>
  <Paragraphs>34</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Century Gothic</vt:lpstr>
      <vt:lpstr>Times New Roman</vt:lpstr>
      <vt:lpstr>Wingdings 3</vt:lpstr>
      <vt:lpstr>Ion</vt:lpstr>
      <vt:lpstr>Article Review On “Time Management A Realistic Approach” By Valerie P .Jackson</vt:lpstr>
      <vt:lpstr>Introduction</vt:lpstr>
      <vt:lpstr>Summary </vt:lpstr>
      <vt:lpstr>PowerPoint Presentation</vt:lpstr>
      <vt:lpstr>PowerPoint Presentation</vt:lpstr>
      <vt:lpstr>PowerPoint Presentation</vt:lpstr>
      <vt:lpstr>Critique and Analysis </vt:lpstr>
      <vt:lpstr>PowerPoint Presentation</vt:lpstr>
      <vt:lpstr>PowerPoint Presentation</vt:lpstr>
      <vt:lpstr>PowerPoint Presentation</vt:lpstr>
      <vt:lpstr>Conclusion</vt:lpstr>
      <vt:lpstr>Reference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Article Review On “Time Management A Realistic Approach” By Valerie P .Jackson</dc:title>
  <dc:creator>window</dc:creator>
  <cp:lastModifiedBy>window</cp:lastModifiedBy>
  <cp:revision>3</cp:revision>
  <dcterms:created xsi:type="dcterms:W3CDTF">2017-08-23T05:58:01Z</dcterms:created>
  <dcterms:modified xsi:type="dcterms:W3CDTF">2017-08-23T06:15:11Z</dcterms:modified>
</cp:coreProperties>
</file>