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0" r:id="rId4"/>
    <p:sldId id="261" r:id="rId5"/>
    <p:sldId id="257" r:id="rId6"/>
    <p:sldId id="258" r:id="rId7"/>
    <p:sldId id="259"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78734EF-DA7C-462D-9A72-13215B17FFC8}" type="datetimeFigureOut">
              <a:rPr lang="en-GB" smtClean="0"/>
              <a:t>04/01/2017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6CB62-2914-4892-8EE3-14235C7FCA7B}" type="slidenum">
              <a:rPr lang="en-GB" smtClean="0"/>
              <a:t>‹#›</a:t>
            </a:fld>
            <a:endParaRPr lang="en-GB"/>
          </a:p>
        </p:txBody>
      </p:sp>
    </p:spTree>
    <p:extLst>
      <p:ext uri="{BB962C8B-B14F-4D97-AF65-F5344CB8AC3E}">
        <p14:creationId xmlns:p14="http://schemas.microsoft.com/office/powerpoint/2010/main" val="3417636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8734EF-DA7C-462D-9A72-13215B17FFC8}" type="datetimeFigureOut">
              <a:rPr lang="en-GB" smtClean="0"/>
              <a:t>04/01/2017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6CB62-2914-4892-8EE3-14235C7FCA7B}" type="slidenum">
              <a:rPr lang="en-GB" smtClean="0"/>
              <a:t>‹#›</a:t>
            </a:fld>
            <a:endParaRPr lang="en-GB"/>
          </a:p>
        </p:txBody>
      </p:sp>
    </p:spTree>
    <p:extLst>
      <p:ext uri="{BB962C8B-B14F-4D97-AF65-F5344CB8AC3E}">
        <p14:creationId xmlns:p14="http://schemas.microsoft.com/office/powerpoint/2010/main" val="2325458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8734EF-DA7C-462D-9A72-13215B17FFC8}" type="datetimeFigureOut">
              <a:rPr lang="en-GB" smtClean="0"/>
              <a:t>04/01/2017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6CB62-2914-4892-8EE3-14235C7FCA7B}" type="slidenum">
              <a:rPr lang="en-GB" smtClean="0"/>
              <a:t>‹#›</a:t>
            </a:fld>
            <a:endParaRPr lang="en-GB"/>
          </a:p>
        </p:txBody>
      </p:sp>
    </p:spTree>
    <p:extLst>
      <p:ext uri="{BB962C8B-B14F-4D97-AF65-F5344CB8AC3E}">
        <p14:creationId xmlns:p14="http://schemas.microsoft.com/office/powerpoint/2010/main" val="3939495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8734EF-DA7C-462D-9A72-13215B17FFC8}" type="datetimeFigureOut">
              <a:rPr lang="en-GB" smtClean="0"/>
              <a:t>04/01/2017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6CB62-2914-4892-8EE3-14235C7FCA7B}" type="slidenum">
              <a:rPr lang="en-GB" smtClean="0"/>
              <a:t>‹#›</a:t>
            </a:fld>
            <a:endParaRPr lang="en-GB"/>
          </a:p>
        </p:txBody>
      </p:sp>
    </p:spTree>
    <p:extLst>
      <p:ext uri="{BB962C8B-B14F-4D97-AF65-F5344CB8AC3E}">
        <p14:creationId xmlns:p14="http://schemas.microsoft.com/office/powerpoint/2010/main" val="350021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734EF-DA7C-462D-9A72-13215B17FFC8}" type="datetimeFigureOut">
              <a:rPr lang="en-GB" smtClean="0"/>
              <a:t>04/01/2017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6CB62-2914-4892-8EE3-14235C7FCA7B}" type="slidenum">
              <a:rPr lang="en-GB" smtClean="0"/>
              <a:t>‹#›</a:t>
            </a:fld>
            <a:endParaRPr lang="en-GB"/>
          </a:p>
        </p:txBody>
      </p:sp>
    </p:spTree>
    <p:extLst>
      <p:ext uri="{BB962C8B-B14F-4D97-AF65-F5344CB8AC3E}">
        <p14:creationId xmlns:p14="http://schemas.microsoft.com/office/powerpoint/2010/main" val="2188162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78734EF-DA7C-462D-9A72-13215B17FFC8}" type="datetimeFigureOut">
              <a:rPr lang="en-GB" smtClean="0"/>
              <a:t>04/01/2017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F6CB62-2914-4892-8EE3-14235C7FCA7B}" type="slidenum">
              <a:rPr lang="en-GB" smtClean="0"/>
              <a:t>‹#›</a:t>
            </a:fld>
            <a:endParaRPr lang="en-GB"/>
          </a:p>
        </p:txBody>
      </p:sp>
    </p:spTree>
    <p:extLst>
      <p:ext uri="{BB962C8B-B14F-4D97-AF65-F5344CB8AC3E}">
        <p14:creationId xmlns:p14="http://schemas.microsoft.com/office/powerpoint/2010/main" val="321688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78734EF-DA7C-462D-9A72-13215B17FFC8}" type="datetimeFigureOut">
              <a:rPr lang="en-GB" smtClean="0"/>
              <a:t>04/01/2017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F6CB62-2914-4892-8EE3-14235C7FCA7B}" type="slidenum">
              <a:rPr lang="en-GB" smtClean="0"/>
              <a:t>‹#›</a:t>
            </a:fld>
            <a:endParaRPr lang="en-GB"/>
          </a:p>
        </p:txBody>
      </p:sp>
    </p:spTree>
    <p:extLst>
      <p:ext uri="{BB962C8B-B14F-4D97-AF65-F5344CB8AC3E}">
        <p14:creationId xmlns:p14="http://schemas.microsoft.com/office/powerpoint/2010/main" val="340338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78734EF-DA7C-462D-9A72-13215B17FFC8}" type="datetimeFigureOut">
              <a:rPr lang="en-GB" smtClean="0"/>
              <a:t>04/01/2017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F6CB62-2914-4892-8EE3-14235C7FCA7B}" type="slidenum">
              <a:rPr lang="en-GB" smtClean="0"/>
              <a:t>‹#›</a:t>
            </a:fld>
            <a:endParaRPr lang="en-GB"/>
          </a:p>
        </p:txBody>
      </p:sp>
    </p:spTree>
    <p:extLst>
      <p:ext uri="{BB962C8B-B14F-4D97-AF65-F5344CB8AC3E}">
        <p14:creationId xmlns:p14="http://schemas.microsoft.com/office/powerpoint/2010/main" val="2529638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734EF-DA7C-462D-9A72-13215B17FFC8}" type="datetimeFigureOut">
              <a:rPr lang="en-GB" smtClean="0"/>
              <a:t>04/01/2017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F6CB62-2914-4892-8EE3-14235C7FCA7B}" type="slidenum">
              <a:rPr lang="en-GB" smtClean="0"/>
              <a:t>‹#›</a:t>
            </a:fld>
            <a:endParaRPr lang="en-GB"/>
          </a:p>
        </p:txBody>
      </p:sp>
    </p:spTree>
    <p:extLst>
      <p:ext uri="{BB962C8B-B14F-4D97-AF65-F5344CB8AC3E}">
        <p14:creationId xmlns:p14="http://schemas.microsoft.com/office/powerpoint/2010/main" val="427307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734EF-DA7C-462D-9A72-13215B17FFC8}" type="datetimeFigureOut">
              <a:rPr lang="en-GB" smtClean="0"/>
              <a:t>04/01/2017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F6CB62-2914-4892-8EE3-14235C7FCA7B}" type="slidenum">
              <a:rPr lang="en-GB" smtClean="0"/>
              <a:t>‹#›</a:t>
            </a:fld>
            <a:endParaRPr lang="en-GB"/>
          </a:p>
        </p:txBody>
      </p:sp>
    </p:spTree>
    <p:extLst>
      <p:ext uri="{BB962C8B-B14F-4D97-AF65-F5344CB8AC3E}">
        <p14:creationId xmlns:p14="http://schemas.microsoft.com/office/powerpoint/2010/main" val="103545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734EF-DA7C-462D-9A72-13215B17FFC8}" type="datetimeFigureOut">
              <a:rPr lang="en-GB" smtClean="0"/>
              <a:t>04/01/2017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F6CB62-2914-4892-8EE3-14235C7FCA7B}" type="slidenum">
              <a:rPr lang="en-GB" smtClean="0"/>
              <a:t>‹#›</a:t>
            </a:fld>
            <a:endParaRPr lang="en-GB"/>
          </a:p>
        </p:txBody>
      </p:sp>
    </p:spTree>
    <p:extLst>
      <p:ext uri="{BB962C8B-B14F-4D97-AF65-F5344CB8AC3E}">
        <p14:creationId xmlns:p14="http://schemas.microsoft.com/office/powerpoint/2010/main" val="389694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734EF-DA7C-462D-9A72-13215B17FFC8}" type="datetimeFigureOut">
              <a:rPr lang="en-GB" smtClean="0"/>
              <a:t>04/01/2017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6CB62-2914-4892-8EE3-14235C7FCA7B}" type="slidenum">
              <a:rPr lang="en-GB" smtClean="0"/>
              <a:t>‹#›</a:t>
            </a:fld>
            <a:endParaRPr lang="en-GB"/>
          </a:p>
        </p:txBody>
      </p:sp>
    </p:spTree>
    <p:extLst>
      <p:ext uri="{BB962C8B-B14F-4D97-AF65-F5344CB8AC3E}">
        <p14:creationId xmlns:p14="http://schemas.microsoft.com/office/powerpoint/2010/main" val="1344279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Easter_Sunday" TargetMode="External"/><Relationship Id="rId13" Type="http://schemas.openxmlformats.org/officeDocument/2006/relationships/hyperlink" Target="https://en.wikipedia.org/wiki/Good_Friday#cite_note-4" TargetMode="External"/><Relationship Id="rId3" Type="http://schemas.openxmlformats.org/officeDocument/2006/relationships/hyperlink" Target="https://en.wikipedia.org/wiki/Crucifixion_of_Jesus" TargetMode="External"/><Relationship Id="rId7" Type="http://schemas.openxmlformats.org/officeDocument/2006/relationships/hyperlink" Target="https://en.wikipedia.org/wiki/Paschal_Triduum" TargetMode="External"/><Relationship Id="rId12" Type="http://schemas.openxmlformats.org/officeDocument/2006/relationships/hyperlink" Target="https://en.wikipedia.org/wiki/Good_Friday#cite_note-3" TargetMode="External"/><Relationship Id="rId2" Type="http://schemas.openxmlformats.org/officeDocument/2006/relationships/hyperlink" Target="https://en.wikipedia.org/wiki/Holiday" TargetMode="External"/><Relationship Id="rId1" Type="http://schemas.openxmlformats.org/officeDocument/2006/relationships/slideLayout" Target="../slideLayouts/slideLayout2.xml"/><Relationship Id="rId6" Type="http://schemas.openxmlformats.org/officeDocument/2006/relationships/hyperlink" Target="https://en.wikipedia.org/wiki/Holy_Week" TargetMode="External"/><Relationship Id="rId11" Type="http://schemas.openxmlformats.org/officeDocument/2006/relationships/hyperlink" Target="https://en.wikipedia.org/wiki/Good_Friday#cite_note-2" TargetMode="External"/><Relationship Id="rId5" Type="http://schemas.openxmlformats.org/officeDocument/2006/relationships/hyperlink" Target="https://en.wikipedia.org/wiki/Calvary" TargetMode="External"/><Relationship Id="rId15" Type="http://schemas.openxmlformats.org/officeDocument/2006/relationships/hyperlink" Target="https://en.wikipedia.org/wiki/Easter_Friday" TargetMode="External"/><Relationship Id="rId10" Type="http://schemas.openxmlformats.org/officeDocument/2006/relationships/hyperlink" Target="https://en.wikipedia.org/wiki/Good_Friday#cite_note-1" TargetMode="External"/><Relationship Id="rId4" Type="http://schemas.openxmlformats.org/officeDocument/2006/relationships/hyperlink" Target="https://en.wikipedia.org/wiki/Jesus" TargetMode="External"/><Relationship Id="rId9" Type="http://schemas.openxmlformats.org/officeDocument/2006/relationships/hyperlink" Target="https://en.wikipedia.org/wiki/Passover" TargetMode="External"/><Relationship Id="rId14" Type="http://schemas.openxmlformats.org/officeDocument/2006/relationships/hyperlink" Target="https://en.wikipedia.org/wiki/Good_Friday#cite_note-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repository/atoz/Promised-Land" TargetMode="External"/><Relationship Id="rId2" Type="http://schemas.openxmlformats.org/officeDocument/2006/relationships/hyperlink" Target="/repository/bible-books/Exodus" TargetMode="External"/><Relationship Id="rId1" Type="http://schemas.openxmlformats.org/officeDocument/2006/relationships/slideLayout" Target="../slideLayouts/slideLayout2.xml"/><Relationship Id="rId6" Type="http://schemas.openxmlformats.org/officeDocument/2006/relationships/hyperlink" Target="/repository/atoz/Christ" TargetMode="External"/><Relationship Id="rId5" Type="http://schemas.openxmlformats.org/officeDocument/2006/relationships/hyperlink" Target="/repository/atoz/God" TargetMode="External"/><Relationship Id="rId4" Type="http://schemas.openxmlformats.org/officeDocument/2006/relationships/hyperlink" Target="/repository/atoz/Mos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51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2337681"/>
            <a:ext cx="9144000" cy="2387600"/>
          </a:xfrm>
        </p:spPr>
        <p:txBody>
          <a:bodyPr>
            <a:normAutofit/>
          </a:bodyPr>
          <a:lstStyle/>
          <a:p>
            <a:r>
              <a:rPr lang="en-GB" sz="8000" b="1" dirty="0" smtClean="0"/>
              <a:t>Good Friday</a:t>
            </a:r>
            <a:endParaRPr lang="en-GB" sz="8000" b="1" dirty="0"/>
          </a:p>
        </p:txBody>
      </p:sp>
      <p:sp>
        <p:nvSpPr>
          <p:cNvPr id="3" name="Subtitle 2"/>
          <p:cNvSpPr>
            <a:spLocks noGrp="1"/>
          </p:cNvSpPr>
          <p:nvPr>
            <p:ph type="subTitle" idx="1"/>
          </p:nvPr>
        </p:nvSpPr>
        <p:spPr>
          <a:xfrm>
            <a:off x="1524000" y="4683138"/>
            <a:ext cx="9144000" cy="1655762"/>
          </a:xfrm>
        </p:spPr>
        <p:txBody>
          <a:bodyPr/>
          <a:lstStyle/>
          <a:p>
            <a:r>
              <a:rPr lang="en-GB" b="1" dirty="0" smtClean="0">
                <a:solidFill>
                  <a:srgbClr val="FF0000"/>
                </a:solidFill>
              </a:rPr>
              <a:t>WALT: </a:t>
            </a:r>
            <a:r>
              <a:rPr lang="en-GB" b="1" dirty="0" smtClean="0">
                <a:solidFill>
                  <a:srgbClr val="FF0000"/>
                </a:solidFill>
              </a:rPr>
              <a:t>analyse the role of religion and feminism in </a:t>
            </a:r>
            <a:r>
              <a:rPr lang="en-GB" b="1" i="1" dirty="0" smtClean="0">
                <a:solidFill>
                  <a:srgbClr val="FF0000"/>
                </a:solidFill>
              </a:rPr>
              <a:t>Good Friday.</a:t>
            </a:r>
            <a:endParaRPr lang="en-GB" b="1" dirty="0">
              <a:solidFill>
                <a:srgbClr val="FF0000"/>
              </a:solidFill>
            </a:endParaRPr>
          </a:p>
        </p:txBody>
      </p:sp>
      <p:pic>
        <p:nvPicPr>
          <p:cNvPr id="4"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83219"/>
            <a:ext cx="2118049" cy="168995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3837" y="5198394"/>
            <a:ext cx="2488163" cy="1659605"/>
          </a:xfrm>
          <a:prstGeom prst="rect">
            <a:avLst/>
          </a:prstGeom>
        </p:spPr>
      </p:pic>
    </p:spTree>
    <p:extLst>
      <p:ext uri="{BB962C8B-B14F-4D97-AF65-F5344CB8AC3E}">
        <p14:creationId xmlns:p14="http://schemas.microsoft.com/office/powerpoint/2010/main" val="1535308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CONNECTIONS</a:t>
            </a:r>
            <a:endParaRPr lang="en-GB" b="1" dirty="0"/>
          </a:p>
        </p:txBody>
      </p:sp>
      <p:sp>
        <p:nvSpPr>
          <p:cNvPr id="3" name="Content Placeholder 2"/>
          <p:cNvSpPr>
            <a:spLocks noGrp="1"/>
          </p:cNvSpPr>
          <p:nvPr>
            <p:ph idx="1"/>
          </p:nvPr>
        </p:nvSpPr>
        <p:spPr/>
        <p:txBody>
          <a:bodyPr/>
          <a:lstStyle/>
          <a:p>
            <a:r>
              <a:rPr lang="en-US" b="1" dirty="0"/>
              <a:t>Religion</a:t>
            </a:r>
            <a:r>
              <a:rPr lang="en-US" dirty="0"/>
              <a:t> – Twice; Up-hill; Shut out </a:t>
            </a:r>
            <a:endParaRPr lang="en-US" dirty="0" smtClean="0"/>
          </a:p>
          <a:p>
            <a:r>
              <a:rPr lang="en-US" b="1" dirty="0" smtClean="0"/>
              <a:t>Doubt</a:t>
            </a:r>
            <a:r>
              <a:rPr lang="en-US" dirty="0" smtClean="0"/>
              <a:t> </a:t>
            </a:r>
            <a:r>
              <a:rPr lang="en-US" dirty="0"/>
              <a:t>– Twice, Remember </a:t>
            </a:r>
            <a:endParaRPr lang="en-US" dirty="0" smtClean="0"/>
          </a:p>
          <a:p>
            <a:r>
              <a:rPr lang="en-US" b="1" dirty="0" smtClean="0"/>
              <a:t>Natural </a:t>
            </a:r>
            <a:r>
              <a:rPr lang="en-US" b="1" dirty="0"/>
              <a:t>Imagery </a:t>
            </a:r>
            <a:r>
              <a:rPr lang="en-US" dirty="0"/>
              <a:t>– Goblin Market; Shut Out; Maude Clare </a:t>
            </a:r>
            <a:endParaRPr lang="en-GB" dirty="0"/>
          </a:p>
        </p:txBody>
      </p:sp>
    </p:spTree>
    <p:extLst>
      <p:ext uri="{BB962C8B-B14F-4D97-AF65-F5344CB8AC3E}">
        <p14:creationId xmlns:p14="http://schemas.microsoft.com/office/powerpoint/2010/main" val="2114106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CONTEXT</a:t>
            </a:r>
            <a:endParaRPr lang="en-GB" b="1" dirty="0"/>
          </a:p>
        </p:txBody>
      </p:sp>
      <p:sp>
        <p:nvSpPr>
          <p:cNvPr id="3" name="Content Placeholder 2"/>
          <p:cNvSpPr>
            <a:spLocks noGrp="1"/>
          </p:cNvSpPr>
          <p:nvPr>
            <p:ph idx="1"/>
          </p:nvPr>
        </p:nvSpPr>
        <p:spPr/>
        <p:txBody>
          <a:bodyPr/>
          <a:lstStyle/>
          <a:p>
            <a:r>
              <a:rPr lang="en-GB" dirty="0" smtClean="0"/>
              <a:t>Rossetti’s </a:t>
            </a:r>
            <a:r>
              <a:rPr lang="en-GB" dirty="0"/>
              <a:t>ideas about religion </a:t>
            </a:r>
            <a:endParaRPr lang="en-GB" dirty="0" smtClean="0"/>
          </a:p>
          <a:p>
            <a:endParaRPr lang="en-GB" dirty="0"/>
          </a:p>
          <a:p>
            <a:r>
              <a:rPr lang="en-GB" dirty="0" smtClean="0"/>
              <a:t>Rossetti’s </a:t>
            </a:r>
            <a:r>
              <a:rPr lang="en-GB" dirty="0"/>
              <a:t>attitudes towards women </a:t>
            </a:r>
          </a:p>
          <a:p>
            <a:endParaRPr lang="en-GB" dirty="0"/>
          </a:p>
        </p:txBody>
      </p:sp>
    </p:spTree>
    <p:extLst>
      <p:ext uri="{BB962C8B-B14F-4D97-AF65-F5344CB8AC3E}">
        <p14:creationId xmlns:p14="http://schemas.microsoft.com/office/powerpoint/2010/main" val="1508089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Friday Wiki</a:t>
            </a:r>
            <a:endParaRPr lang="en-GB" dirty="0"/>
          </a:p>
        </p:txBody>
      </p:sp>
      <p:sp>
        <p:nvSpPr>
          <p:cNvPr id="3" name="Content Placeholder 2"/>
          <p:cNvSpPr>
            <a:spLocks noGrp="1"/>
          </p:cNvSpPr>
          <p:nvPr>
            <p:ph idx="1"/>
          </p:nvPr>
        </p:nvSpPr>
        <p:spPr/>
        <p:txBody>
          <a:bodyPr/>
          <a:lstStyle/>
          <a:p>
            <a:pPr marL="0" indent="0">
              <a:buNone/>
            </a:pPr>
            <a:r>
              <a:rPr lang="en-GB" b="1" dirty="0" smtClean="0">
                <a:effectLst/>
              </a:rPr>
              <a:t>Good Friday</a:t>
            </a:r>
            <a:r>
              <a:rPr lang="en-GB" dirty="0" smtClean="0">
                <a:effectLst/>
              </a:rPr>
              <a:t> is a Christian </a:t>
            </a:r>
            <a:r>
              <a:rPr lang="en-GB" dirty="0" smtClean="0">
                <a:effectLst/>
                <a:hlinkClick r:id="rId2" tooltip="Holiday"/>
              </a:rPr>
              <a:t>holiday</a:t>
            </a:r>
            <a:r>
              <a:rPr lang="en-GB" dirty="0" smtClean="0">
                <a:effectLst/>
              </a:rPr>
              <a:t> commemorating the </a:t>
            </a:r>
            <a:r>
              <a:rPr lang="en-GB" dirty="0" smtClean="0">
                <a:effectLst/>
                <a:hlinkClick r:id="rId3" tooltip="Crucifixion of Jesus"/>
              </a:rPr>
              <a:t>crucifixion of</a:t>
            </a:r>
            <a:r>
              <a:rPr lang="en-GB" dirty="0" smtClean="0">
                <a:effectLst/>
              </a:rPr>
              <a:t> </a:t>
            </a:r>
            <a:r>
              <a:rPr lang="en-GB" dirty="0" smtClean="0">
                <a:effectLst/>
                <a:hlinkClick r:id="rId4" tooltip="Jesus"/>
              </a:rPr>
              <a:t>Jesus Christ</a:t>
            </a:r>
            <a:r>
              <a:rPr lang="en-GB" dirty="0" smtClean="0">
                <a:effectLst/>
              </a:rPr>
              <a:t> and his death at </a:t>
            </a:r>
            <a:r>
              <a:rPr lang="en-GB" dirty="0" smtClean="0">
                <a:effectLst/>
                <a:hlinkClick r:id="rId5" tooltip="Calvary"/>
              </a:rPr>
              <a:t>Calvary</a:t>
            </a:r>
            <a:r>
              <a:rPr lang="en-GB" dirty="0" smtClean="0">
                <a:effectLst/>
              </a:rPr>
              <a:t>. It is observed during </a:t>
            </a:r>
            <a:r>
              <a:rPr lang="en-GB" dirty="0" smtClean="0">
                <a:effectLst/>
                <a:hlinkClick r:id="rId6" tooltip="Holy Week"/>
              </a:rPr>
              <a:t>Holy Week</a:t>
            </a:r>
            <a:r>
              <a:rPr lang="en-GB" dirty="0" smtClean="0">
                <a:effectLst/>
              </a:rPr>
              <a:t> as part of the </a:t>
            </a:r>
            <a:r>
              <a:rPr lang="en-GB" dirty="0" smtClean="0">
                <a:effectLst/>
                <a:hlinkClick r:id="rId7" tooltip="Paschal Triduum"/>
              </a:rPr>
              <a:t>Paschal </a:t>
            </a:r>
            <a:r>
              <a:rPr lang="en-GB" dirty="0" err="1" smtClean="0">
                <a:effectLst/>
                <a:hlinkClick r:id="rId7" tooltip="Paschal Triduum"/>
              </a:rPr>
              <a:t>Triduum</a:t>
            </a:r>
            <a:r>
              <a:rPr lang="en-GB" dirty="0" smtClean="0">
                <a:effectLst/>
              </a:rPr>
              <a:t> on the Friday preceding </a:t>
            </a:r>
            <a:r>
              <a:rPr lang="en-GB" dirty="0" smtClean="0">
                <a:effectLst/>
                <a:hlinkClick r:id="rId8" tooltip="Easter Sunday"/>
              </a:rPr>
              <a:t>Easter Sunday</a:t>
            </a:r>
            <a:r>
              <a:rPr lang="en-GB" dirty="0" smtClean="0">
                <a:effectLst/>
              </a:rPr>
              <a:t>, and may coincide with the Jewish observance of </a:t>
            </a:r>
            <a:r>
              <a:rPr lang="en-GB" dirty="0" smtClean="0">
                <a:effectLst/>
                <a:hlinkClick r:id="rId9" tooltip="Passover"/>
              </a:rPr>
              <a:t>Passover</a:t>
            </a:r>
            <a:r>
              <a:rPr lang="en-GB" dirty="0" smtClean="0">
                <a:effectLst/>
              </a:rPr>
              <a:t>. It is also known as </a:t>
            </a:r>
            <a:r>
              <a:rPr lang="en-GB" b="1" dirty="0" smtClean="0">
                <a:effectLst/>
              </a:rPr>
              <a:t>Holy Friday</a:t>
            </a:r>
            <a:r>
              <a:rPr lang="en-GB" dirty="0" smtClean="0">
                <a:effectLst/>
              </a:rPr>
              <a:t>, </a:t>
            </a:r>
            <a:r>
              <a:rPr lang="en-GB" b="1" dirty="0" smtClean="0">
                <a:effectLst/>
              </a:rPr>
              <a:t>Great Friday</a:t>
            </a:r>
            <a:r>
              <a:rPr lang="en-GB" dirty="0" smtClean="0">
                <a:effectLst/>
              </a:rPr>
              <a:t>, </a:t>
            </a:r>
            <a:r>
              <a:rPr lang="en-GB" b="1" dirty="0" smtClean="0">
                <a:effectLst/>
              </a:rPr>
              <a:t>Black Friday</a:t>
            </a:r>
            <a:r>
              <a:rPr lang="en-GB" dirty="0" smtClean="0">
                <a:effectLst/>
              </a:rPr>
              <a:t>,</a:t>
            </a:r>
            <a:r>
              <a:rPr lang="en-GB" baseline="30000" dirty="0" smtClean="0">
                <a:effectLst/>
                <a:hlinkClick r:id="rId10"/>
              </a:rPr>
              <a:t>[1]</a:t>
            </a:r>
            <a:r>
              <a:rPr lang="en-GB" baseline="30000" dirty="0" smtClean="0">
                <a:effectLst/>
                <a:hlinkClick r:id="rId11"/>
              </a:rPr>
              <a:t>[2]</a:t>
            </a:r>
            <a:r>
              <a:rPr lang="en-GB" baseline="30000" dirty="0" smtClean="0">
                <a:effectLst/>
                <a:hlinkClick r:id="rId12"/>
              </a:rPr>
              <a:t>[3]</a:t>
            </a:r>
            <a:r>
              <a:rPr lang="en-GB" dirty="0" smtClean="0">
                <a:effectLst/>
              </a:rPr>
              <a:t> or </a:t>
            </a:r>
            <a:r>
              <a:rPr lang="en-GB" b="1" dirty="0" smtClean="0">
                <a:effectLst/>
              </a:rPr>
              <a:t>Easter Friday</a:t>
            </a:r>
            <a:r>
              <a:rPr lang="en-GB" dirty="0" smtClean="0">
                <a:effectLst/>
              </a:rPr>
              <a:t>,</a:t>
            </a:r>
            <a:r>
              <a:rPr lang="en-GB" baseline="30000" dirty="0" smtClean="0">
                <a:effectLst/>
                <a:hlinkClick r:id="rId13"/>
              </a:rPr>
              <a:t>[4]</a:t>
            </a:r>
            <a:r>
              <a:rPr lang="en-GB" baseline="30000" dirty="0" smtClean="0">
                <a:effectLst/>
                <a:hlinkClick r:id="rId14"/>
              </a:rPr>
              <a:t>[5]</a:t>
            </a:r>
            <a:r>
              <a:rPr lang="en-GB" dirty="0" smtClean="0">
                <a:effectLst/>
              </a:rPr>
              <a:t> though the last term properly refers to the </a:t>
            </a:r>
            <a:r>
              <a:rPr lang="en-GB" dirty="0" smtClean="0">
                <a:effectLst/>
                <a:hlinkClick r:id="rId15" tooltip="Easter Friday"/>
              </a:rPr>
              <a:t>Friday in Easter week</a:t>
            </a:r>
            <a:r>
              <a:rPr lang="en-GB" dirty="0" smtClean="0">
                <a:effectLst/>
              </a:rPr>
              <a: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441706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Good Friday is a Holy Day commemorating the crucifixion of Jesus Christ at Calvary. The Easter celebration is the most important in the Christian calendar, as it’s the point at which Jesus died to redeem Mankind. </a:t>
            </a:r>
            <a:endParaRPr lang="en-GB" dirty="0"/>
          </a:p>
        </p:txBody>
      </p:sp>
    </p:spTree>
    <p:extLst>
      <p:ext uri="{BB962C8B-B14F-4D97-AF65-F5344CB8AC3E}">
        <p14:creationId xmlns:p14="http://schemas.microsoft.com/office/powerpoint/2010/main" val="263173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290011" y="1416550"/>
            <a:ext cx="357738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
            </a:r>
            <a:br>
              <a:rPr lang="en-GB" dirty="0" smtClean="0"/>
            </a:br>
            <a:endParaRPr lang="en-GB" dirty="0"/>
          </a:p>
        </p:txBody>
      </p:sp>
      <p:sp>
        <p:nvSpPr>
          <p:cNvPr id="6" name="Content Placeholder 5"/>
          <p:cNvSpPr>
            <a:spLocks noGrp="1"/>
          </p:cNvSpPr>
          <p:nvPr>
            <p:ph idx="1"/>
          </p:nvPr>
        </p:nvSpPr>
        <p:spPr>
          <a:xfrm>
            <a:off x="838200" y="621792"/>
            <a:ext cx="10515600" cy="6236208"/>
          </a:xfrm>
        </p:spPr>
        <p:txBody>
          <a:bodyPr>
            <a:normAutofit fontScale="92500" lnSpcReduction="10000"/>
          </a:bodyPr>
          <a:lstStyle/>
          <a:p>
            <a:pPr marL="0" indent="0">
              <a:buNone/>
            </a:pPr>
            <a:r>
              <a:rPr lang="en-GB" dirty="0"/>
              <a:t>Am I a stone and not a sheep</a:t>
            </a:r>
            <a:br>
              <a:rPr lang="en-GB" dirty="0"/>
            </a:br>
            <a:r>
              <a:rPr lang="en-GB" dirty="0"/>
              <a:t>That I can stand, O Christ, beneath Thy Cross,</a:t>
            </a:r>
            <a:br>
              <a:rPr lang="en-GB" dirty="0"/>
            </a:br>
            <a:r>
              <a:rPr lang="en-GB" dirty="0"/>
              <a:t>To number drop by drop Thy Blood's slow loss,</a:t>
            </a:r>
            <a:br>
              <a:rPr lang="en-GB" dirty="0"/>
            </a:br>
            <a:r>
              <a:rPr lang="en-GB" dirty="0"/>
              <a:t>And yet not weep?</a:t>
            </a:r>
            <a:br>
              <a:rPr lang="en-GB" dirty="0"/>
            </a:br>
            <a:r>
              <a:rPr lang="en-GB" dirty="0"/>
              <a:t/>
            </a:r>
            <a:br>
              <a:rPr lang="en-GB" dirty="0"/>
            </a:br>
            <a:r>
              <a:rPr lang="en-GB" dirty="0"/>
              <a:t>Not so those women loved</a:t>
            </a:r>
            <a:br>
              <a:rPr lang="en-GB" dirty="0"/>
            </a:br>
            <a:r>
              <a:rPr lang="en-GB" dirty="0"/>
              <a:t>Who with exceeding grief lamented Thee;</a:t>
            </a:r>
            <a:br>
              <a:rPr lang="en-GB" dirty="0"/>
            </a:br>
            <a:r>
              <a:rPr lang="en-GB" dirty="0"/>
              <a:t>Not so fallen Peter weeping bitterly;</a:t>
            </a:r>
            <a:br>
              <a:rPr lang="en-GB" dirty="0"/>
            </a:br>
            <a:r>
              <a:rPr lang="en-GB" dirty="0"/>
              <a:t>Not so the thief was moved;</a:t>
            </a:r>
            <a:br>
              <a:rPr lang="en-GB" dirty="0"/>
            </a:br>
            <a:r>
              <a:rPr lang="en-GB" dirty="0"/>
              <a:t/>
            </a:r>
            <a:br>
              <a:rPr lang="en-GB" dirty="0"/>
            </a:br>
            <a:r>
              <a:rPr lang="en-GB" dirty="0"/>
              <a:t>Not so the Sun and Moon</a:t>
            </a:r>
            <a:br>
              <a:rPr lang="en-GB" dirty="0"/>
            </a:br>
            <a:r>
              <a:rPr lang="en-GB" dirty="0"/>
              <a:t>Which hid their faces in a starless sky, </a:t>
            </a:r>
            <a:br>
              <a:rPr lang="en-GB" dirty="0"/>
            </a:br>
            <a:r>
              <a:rPr lang="en-GB" dirty="0"/>
              <a:t>A horror of great darkness at broad noon—</a:t>
            </a:r>
            <a:br>
              <a:rPr lang="en-GB" dirty="0"/>
            </a:br>
            <a:r>
              <a:rPr lang="en-GB" dirty="0"/>
              <a:t>I, only I.</a:t>
            </a:r>
            <a:br>
              <a:rPr lang="en-GB" dirty="0"/>
            </a:br>
            <a:r>
              <a:rPr lang="en-GB" dirty="0"/>
              <a:t/>
            </a:r>
            <a:br>
              <a:rPr lang="en-GB" dirty="0"/>
            </a:br>
            <a:r>
              <a:rPr lang="en-GB" dirty="0"/>
              <a:t>Yet give not o'er,</a:t>
            </a:r>
            <a:br>
              <a:rPr lang="en-GB" dirty="0"/>
            </a:br>
            <a:r>
              <a:rPr lang="en-GB" dirty="0"/>
              <a:t>But seek Thy sheep, true Shepherd of the flock;</a:t>
            </a:r>
            <a:br>
              <a:rPr lang="en-GB" dirty="0"/>
            </a:br>
            <a:r>
              <a:rPr lang="en-GB" dirty="0"/>
              <a:t>Greater than Moses, turn and look once more</a:t>
            </a:r>
            <a:br>
              <a:rPr lang="en-GB" dirty="0"/>
            </a:br>
            <a:r>
              <a:rPr lang="en-GB" dirty="0"/>
              <a:t>And smite a rock. </a:t>
            </a:r>
          </a:p>
          <a:p>
            <a:endParaRPr lang="en-GB" dirty="0"/>
          </a:p>
        </p:txBody>
      </p:sp>
      <p:sp>
        <p:nvSpPr>
          <p:cNvPr id="9" name="Right Arrow 8"/>
          <p:cNvSpPr/>
          <p:nvPr/>
        </p:nvSpPr>
        <p:spPr>
          <a:xfrm>
            <a:off x="7179564" y="99814"/>
            <a:ext cx="4736592" cy="197510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Symbolism</a:t>
            </a:r>
            <a:endParaRPr lang="en-GB" sz="3200" dirty="0">
              <a:solidFill>
                <a:schemeClr val="tx1"/>
              </a:solidFill>
            </a:endParaRPr>
          </a:p>
        </p:txBody>
      </p:sp>
      <p:sp>
        <p:nvSpPr>
          <p:cNvPr id="10" name="Right Arrow 9"/>
          <p:cNvSpPr/>
          <p:nvPr/>
        </p:nvSpPr>
        <p:spPr>
          <a:xfrm>
            <a:off x="7179564" y="2404102"/>
            <a:ext cx="4736592" cy="1975104"/>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Feminism</a:t>
            </a:r>
            <a:endParaRPr lang="en-GB" sz="3200" dirty="0">
              <a:solidFill>
                <a:schemeClr val="tx1"/>
              </a:solidFill>
            </a:endParaRPr>
          </a:p>
        </p:txBody>
      </p:sp>
      <p:sp>
        <p:nvSpPr>
          <p:cNvPr id="11" name="Right Arrow 10"/>
          <p:cNvSpPr/>
          <p:nvPr/>
        </p:nvSpPr>
        <p:spPr>
          <a:xfrm>
            <a:off x="7179564" y="4585264"/>
            <a:ext cx="4736592" cy="197510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schemeClr val="tx1"/>
                </a:solidFill>
              </a:rPr>
              <a:t>Religion</a:t>
            </a:r>
            <a:endParaRPr lang="en-GB" sz="4000" dirty="0">
              <a:solidFill>
                <a:schemeClr val="tx1"/>
              </a:solidFill>
            </a:endParaRPr>
          </a:p>
        </p:txBody>
      </p:sp>
    </p:spTree>
    <p:extLst>
      <p:ext uri="{BB962C8B-B14F-4D97-AF65-F5344CB8AC3E}">
        <p14:creationId xmlns:p14="http://schemas.microsoft.com/office/powerpoint/2010/main" val="4278404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527" y="408599"/>
            <a:ext cx="11594285" cy="6176963"/>
          </a:xfrm>
        </p:spPr>
        <p:txBody>
          <a:bodyPr>
            <a:normAutofit fontScale="55000" lnSpcReduction="20000"/>
          </a:bodyPr>
          <a:lstStyle/>
          <a:p>
            <a:pPr marL="0" indent="0">
              <a:buNone/>
            </a:pPr>
            <a:endParaRPr lang="en-GB" b="1" dirty="0" smtClean="0"/>
          </a:p>
          <a:p>
            <a:pPr marL="0" indent="0">
              <a:buNone/>
            </a:pPr>
            <a:r>
              <a:rPr lang="en-US" sz="4000" b="1" dirty="0" smtClean="0"/>
              <a:t>AVERY: </a:t>
            </a:r>
          </a:p>
          <a:p>
            <a:pPr marL="0" indent="0">
              <a:buNone/>
            </a:pPr>
            <a:endParaRPr lang="en-US" sz="4000" dirty="0"/>
          </a:p>
          <a:p>
            <a:pPr marL="0" indent="0">
              <a:buNone/>
            </a:pPr>
            <a:r>
              <a:rPr lang="en-US" sz="4000" dirty="0" smtClean="0"/>
              <a:t>A </a:t>
            </a:r>
            <a:r>
              <a:rPr lang="en-US" sz="4000" dirty="0"/>
              <a:t>major influence and drive for Rossetti’s writings was her devout religious belief. As the sister of the painter-poet Dante Gabriel Rossetti (1828-82), Rossetti was at the </a:t>
            </a:r>
            <a:r>
              <a:rPr lang="en-US" sz="4000" dirty="0" err="1"/>
              <a:t>centre</a:t>
            </a:r>
            <a:r>
              <a:rPr lang="en-US" sz="4000" dirty="0"/>
              <a:t> of the Pre-Raphaelite movement in the mid-to-late Victorian period, a radical group which challenged conventions about art in many ways. She was sometime model for her brother’s paintings – significantly being painted as the Virgin Mary in </a:t>
            </a:r>
            <a:r>
              <a:rPr lang="en-US" sz="4000" i="1" dirty="0"/>
              <a:t>The Girlhood of Mary Virgin</a:t>
            </a:r>
            <a:r>
              <a:rPr lang="en-US" sz="4000" dirty="0"/>
              <a:t> (1848-9) and </a:t>
            </a:r>
            <a:r>
              <a:rPr lang="en-US" sz="4000" i="1" dirty="0"/>
              <a:t>Ecce </a:t>
            </a:r>
            <a:r>
              <a:rPr lang="en-US" sz="4000" i="1" dirty="0" err="1"/>
              <a:t>Ancilla</a:t>
            </a:r>
            <a:r>
              <a:rPr lang="en-US" sz="4000" i="1" dirty="0"/>
              <a:t> Domini!</a:t>
            </a:r>
            <a:r>
              <a:rPr lang="en-US" sz="4000" dirty="0"/>
              <a:t> (1850) – but she quickly became the movement’s lead poet. Her strong religious beliefs nevertheless marked her out from the majority of the other Pre-Raphaelites. </a:t>
            </a:r>
            <a:endParaRPr lang="en-US" sz="4000" dirty="0" smtClean="0"/>
          </a:p>
          <a:p>
            <a:pPr marL="0" indent="0">
              <a:buNone/>
            </a:pPr>
            <a:r>
              <a:rPr lang="en-US" sz="4000" dirty="0" smtClean="0"/>
              <a:t>Indeed</a:t>
            </a:r>
            <a:r>
              <a:rPr lang="en-US" sz="4000" dirty="0"/>
              <a:t>, while Dante Gabriel would become more free-thinking and withdraw from established belief, Christina, along with her sister Maria and their mother Frances, maintained a strong commitment to High Anglicanism. Worshipping at Christ Church, Albany Street (London) from the early-1840s, the Rossetti women came under the influence of the Oxford Movement, with its increased emphasis on rituals such as confession and communion. Maria would eventually become an Anglican nun in 1873 and Christina would work for some time with the Anglican sisterhood at the St Mary Magdalene Penitentiary, </a:t>
            </a:r>
            <a:r>
              <a:rPr lang="en-US" sz="4000" dirty="0" err="1"/>
              <a:t>Highgate</a:t>
            </a:r>
            <a:r>
              <a:rPr lang="en-US" sz="4000" dirty="0"/>
              <a:t>, helping prostitutes escape their lives on the streets by retraining them for domestic service. Moreover, Christina would turn down two potential suitors, James </a:t>
            </a:r>
            <a:r>
              <a:rPr lang="en-US" sz="4000" dirty="0" err="1"/>
              <a:t>Collinson</a:t>
            </a:r>
            <a:r>
              <a:rPr lang="en-US" sz="4000" dirty="0"/>
              <a:t> and Charles </a:t>
            </a:r>
            <a:r>
              <a:rPr lang="en-US" sz="4000" dirty="0" err="1"/>
              <a:t>Bagot</a:t>
            </a:r>
            <a:r>
              <a:rPr lang="en-US" sz="4000" dirty="0"/>
              <a:t> </a:t>
            </a:r>
            <a:r>
              <a:rPr lang="en-US" sz="4000" dirty="0" err="1"/>
              <a:t>Cayley</a:t>
            </a:r>
            <a:r>
              <a:rPr lang="en-US" sz="4000" dirty="0"/>
              <a:t>, on the grounds of religious incompatibility. </a:t>
            </a:r>
            <a:endParaRPr lang="en-GB" b="1" dirty="0" smtClean="0"/>
          </a:p>
          <a:p>
            <a:pPr marL="0" indent="0">
              <a:buNone/>
            </a:pPr>
            <a:endParaRPr lang="en-GB" b="1" dirty="0"/>
          </a:p>
          <a:p>
            <a:pPr marL="0" indent="0">
              <a:buNone/>
            </a:pPr>
            <a:r>
              <a:rPr lang="en-GB" b="1" dirty="0" smtClean="0"/>
              <a:t>http</a:t>
            </a:r>
            <a:r>
              <a:rPr lang="en-GB" b="1" dirty="0"/>
              <a:t>://</a:t>
            </a:r>
            <a:r>
              <a:rPr lang="en-GB" b="1" dirty="0" smtClean="0"/>
              <a:t>www.bl.uk/romantics-and-victorians/articles/christina-rossetti-religious-poetry</a:t>
            </a:r>
            <a:endParaRPr lang="en-GB" dirty="0"/>
          </a:p>
        </p:txBody>
      </p:sp>
    </p:spTree>
    <p:extLst>
      <p:ext uri="{BB962C8B-B14F-4D97-AF65-F5344CB8AC3E}">
        <p14:creationId xmlns:p14="http://schemas.microsoft.com/office/powerpoint/2010/main" val="1096086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Religious Contextual Information</a:t>
            </a:r>
            <a:endParaRPr lang="en-GB" b="1" dirty="0"/>
          </a:p>
        </p:txBody>
      </p:sp>
      <p:sp>
        <p:nvSpPr>
          <p:cNvPr id="3" name="Content Placeholder 2"/>
          <p:cNvSpPr>
            <a:spLocks noGrp="1"/>
          </p:cNvSpPr>
          <p:nvPr>
            <p:ph idx="1"/>
          </p:nvPr>
        </p:nvSpPr>
        <p:spPr/>
        <p:txBody>
          <a:bodyPr>
            <a:normAutofit fontScale="92500" lnSpcReduction="20000"/>
          </a:bodyPr>
          <a:lstStyle/>
          <a:p>
            <a:r>
              <a:rPr lang="en-GB" dirty="0"/>
              <a:t>The Book of </a:t>
            </a:r>
            <a:r>
              <a:rPr lang="en-GB" u="sng" dirty="0">
                <a:hlinkClick r:id="rId2"/>
              </a:rPr>
              <a:t>Exodus</a:t>
            </a:r>
            <a:r>
              <a:rPr lang="en-GB" dirty="0">
                <a:hlinkClick r:id="rId2"/>
              </a:rPr>
              <a:t> describes how, whilst he was leading the people out of Egypt and towards the </a:t>
            </a:r>
            <a:r>
              <a:rPr lang="en-GB" u="sng" dirty="0">
                <a:hlinkClick r:id="rId3"/>
              </a:rPr>
              <a:t>Promised Land</a:t>
            </a:r>
            <a:r>
              <a:rPr lang="en-GB" dirty="0">
                <a:hlinkClick r:id="rId3"/>
              </a:rPr>
              <a:t> </a:t>
            </a:r>
            <a:r>
              <a:rPr lang="en-GB" u="sng" dirty="0">
                <a:hlinkClick r:id="rId4"/>
              </a:rPr>
              <a:t>Moses</a:t>
            </a:r>
            <a:r>
              <a:rPr lang="en-GB" dirty="0">
                <a:hlinkClick r:id="rId4"/>
              </a:rPr>
              <a:t> received a lot of complaints. The people were not happy as they were incredibly thirsty and tired. In a state of exhaustion, Moses asked </a:t>
            </a:r>
            <a:r>
              <a:rPr lang="en-GB" u="sng" dirty="0">
                <a:hlinkClick r:id="rId5"/>
              </a:rPr>
              <a:t>God</a:t>
            </a:r>
            <a:r>
              <a:rPr lang="en-GB" dirty="0">
                <a:hlinkClick r:id="rId5"/>
              </a:rPr>
              <a:t> what he was to do </a:t>
            </a:r>
            <a:r>
              <a:rPr lang="en-GB" dirty="0" smtClean="0">
                <a:hlinkClick r:id="rId5"/>
              </a:rPr>
              <a:t>next.</a:t>
            </a:r>
            <a:endParaRPr lang="en-GB" dirty="0">
              <a:hlinkClick r:id="rId5"/>
            </a:endParaRPr>
          </a:p>
          <a:p>
            <a:r>
              <a:rPr lang="en-GB" dirty="0"/>
              <a:t>The LORD answered Moses, ‘Go out in front of the people. Take with you some of the elders of Israel and take in your hand the staff with which you struck the Nile and go. I will stand there before you by the rock at </a:t>
            </a:r>
            <a:r>
              <a:rPr lang="en-GB" dirty="0" err="1"/>
              <a:t>Horeb</a:t>
            </a:r>
            <a:r>
              <a:rPr lang="en-GB" dirty="0"/>
              <a:t>. Strike the rock and water will come out of it for the people to drink'. So Moses did this in the sight of the elders of Israel. </a:t>
            </a:r>
            <a:r>
              <a:rPr lang="en-GB" u="sng" dirty="0">
                <a:hlinkClick r:id=""/>
              </a:rPr>
              <a:t>Exodus 17:5-6</a:t>
            </a:r>
            <a:r>
              <a:rPr lang="en-GB" dirty="0">
                <a:hlinkClick r:id=""/>
              </a:rPr>
              <a:t>. TNIV </a:t>
            </a:r>
          </a:p>
          <a:p>
            <a:r>
              <a:rPr lang="en-GB" dirty="0"/>
              <a:t>In </a:t>
            </a:r>
            <a:r>
              <a:rPr lang="en-GB" i="1" dirty="0"/>
              <a:t>Good Friday</a:t>
            </a:r>
            <a:r>
              <a:rPr lang="en-GB" dirty="0"/>
              <a:t>, Rossetti's speaker imitates the exhausted and desperate tone of Moses in pleading with </a:t>
            </a:r>
            <a:r>
              <a:rPr lang="en-GB" u="sng" dirty="0">
                <a:hlinkClick r:id="rId6"/>
              </a:rPr>
              <a:t>Christ</a:t>
            </a:r>
            <a:r>
              <a:rPr lang="en-GB" dirty="0">
                <a:hlinkClick r:id="rId6"/>
              </a:rPr>
              <a:t> to ‘turn and look once more' and ‘smite a rock', enabling him/her to feel again (lines 15-16). There is the unspoken hope that, as water emerged from the rock at </a:t>
            </a:r>
            <a:r>
              <a:rPr lang="en-GB" dirty="0" err="1">
                <a:hlinkClick r:id="rId6"/>
              </a:rPr>
              <a:t>Horeb</a:t>
            </a:r>
            <a:r>
              <a:rPr lang="en-GB" dirty="0">
                <a:hlinkClick r:id="rId6"/>
              </a:rPr>
              <a:t> after it was struck, so will the speaker's emotions.</a:t>
            </a:r>
          </a:p>
        </p:txBody>
      </p:sp>
    </p:spTree>
    <p:extLst>
      <p:ext uri="{BB962C8B-B14F-4D97-AF65-F5344CB8AC3E}">
        <p14:creationId xmlns:p14="http://schemas.microsoft.com/office/powerpoint/2010/main" val="299930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AND FORM</a:t>
            </a:r>
            <a:endParaRPr lang="en-GB" dirty="0"/>
          </a:p>
        </p:txBody>
      </p:sp>
      <p:sp>
        <p:nvSpPr>
          <p:cNvPr id="3" name="Content Placeholder 2"/>
          <p:cNvSpPr>
            <a:spLocks noGrp="1"/>
          </p:cNvSpPr>
          <p:nvPr>
            <p:ph idx="1"/>
          </p:nvPr>
        </p:nvSpPr>
        <p:spPr/>
        <p:txBody>
          <a:bodyPr>
            <a:normAutofit fontScale="92500" lnSpcReduction="10000"/>
          </a:bodyPr>
          <a:lstStyle/>
          <a:p>
            <a:r>
              <a:rPr lang="en-US" b="1" dirty="0"/>
              <a:t>Short lines </a:t>
            </a:r>
            <a:r>
              <a:rPr lang="en-US" dirty="0"/>
              <a:t>to end each stanza; each emphasizes the difficulty the speaker is experiencing and their lack of understanding of their own response </a:t>
            </a:r>
          </a:p>
          <a:p>
            <a:r>
              <a:rPr lang="en-US" b="1" dirty="0"/>
              <a:t>Rhyming couplets </a:t>
            </a:r>
            <a:r>
              <a:rPr lang="en-US" dirty="0"/>
              <a:t>in the middle of the first two stanzas suggest the trapped feeling of the speaker as they’re trying to break out and fully experience their emotions. The change in stanza three, removing the rhyme but retaining the iambic pentameter, suggests that the speaker is beginning to experience, and come to terms with the way that </a:t>
            </a:r>
            <a:r>
              <a:rPr lang="en-US" i="1" dirty="0"/>
              <a:t>they </a:t>
            </a:r>
            <a:r>
              <a:rPr lang="en-US" dirty="0"/>
              <a:t>experience God </a:t>
            </a:r>
          </a:p>
          <a:p>
            <a:r>
              <a:rPr lang="en-US" b="1" dirty="0"/>
              <a:t>Iambic rhythm </a:t>
            </a:r>
            <a:r>
              <a:rPr lang="en-US" dirty="0"/>
              <a:t>for the most part emphasizes key words – “I”, “stone”, grief”, “loss” and so on. </a:t>
            </a:r>
          </a:p>
          <a:p>
            <a:r>
              <a:rPr lang="en-US" b="1" dirty="0"/>
              <a:t>Interruption </a:t>
            </a:r>
            <a:r>
              <a:rPr lang="en-US" dirty="0"/>
              <a:t>of “I, only I is a changed rhythm, and emphasizes the fact that the speaker’s the only one who can look on what is happening. </a:t>
            </a:r>
            <a:endParaRPr lang="en-GB" dirty="0"/>
          </a:p>
        </p:txBody>
      </p:sp>
    </p:spTree>
    <p:extLst>
      <p:ext uri="{BB962C8B-B14F-4D97-AF65-F5344CB8AC3E}">
        <p14:creationId xmlns:p14="http://schemas.microsoft.com/office/powerpoint/2010/main" val="761143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CRITICAL INTERPRETATIONS </a:t>
            </a:r>
          </a:p>
        </p:txBody>
      </p:sp>
      <p:sp>
        <p:nvSpPr>
          <p:cNvPr id="3" name="Content Placeholder 2"/>
          <p:cNvSpPr>
            <a:spLocks noGrp="1"/>
          </p:cNvSpPr>
          <p:nvPr>
            <p:ph idx="1"/>
          </p:nvPr>
        </p:nvSpPr>
        <p:spPr/>
        <p:txBody>
          <a:bodyPr/>
          <a:lstStyle/>
          <a:p>
            <a:pPr marL="0" indent="0">
              <a:buNone/>
            </a:pPr>
            <a:r>
              <a:rPr lang="en-US" i="1" dirty="0"/>
              <a:t>“Good Friday is a passionate outcry against the easy indifference with which man can think of the Christ who bore our shame in agony”. </a:t>
            </a:r>
          </a:p>
          <a:p>
            <a:pPr marL="0" indent="0" algn="r">
              <a:buNone/>
            </a:pPr>
            <a:r>
              <a:rPr lang="en-GB" b="1" dirty="0"/>
              <a:t>Myra Reynolds, 1898 </a:t>
            </a:r>
          </a:p>
        </p:txBody>
      </p:sp>
    </p:spTree>
    <p:extLst>
      <p:ext uri="{BB962C8B-B14F-4D97-AF65-F5344CB8AC3E}">
        <p14:creationId xmlns:p14="http://schemas.microsoft.com/office/powerpoint/2010/main" val="374996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837</Words>
  <Application>Microsoft Office PowerPoint</Application>
  <PresentationFormat>Widescreen</PresentationFormat>
  <Paragraphs>37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Good Friday</vt:lpstr>
      <vt:lpstr>CONTEXT</vt:lpstr>
      <vt:lpstr>Good Friday Wiki</vt:lpstr>
      <vt:lpstr>PowerPoint Presentation</vt:lpstr>
      <vt:lpstr>PowerPoint Presentation</vt:lpstr>
      <vt:lpstr>PowerPoint Presentation</vt:lpstr>
      <vt:lpstr>Religious Contextual Information</vt:lpstr>
      <vt:lpstr>STRUCTURE AND FORM</vt:lpstr>
      <vt:lpstr>CRITICAL INTERPRETATIONS </vt:lpstr>
      <vt:lpstr>CONNECTIONS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Friday</dc:title>
  <dc:creator>Guy Dowling</dc:creator>
  <cp:lastModifiedBy>Guy Dowling</cp:lastModifiedBy>
  <cp:revision>2</cp:revision>
  <dcterms:created xsi:type="dcterms:W3CDTF">2017-01-04T12:15:59Z</dcterms:created>
  <dcterms:modified xsi:type="dcterms:W3CDTF">2017-01-04T12:22:01Z</dcterms:modified>
</cp:coreProperties>
</file>