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9" r:id="rId4"/>
    <p:sldId id="258" r:id="rId5"/>
    <p:sldId id="272" r:id="rId6"/>
    <p:sldId id="266" r:id="rId7"/>
    <p:sldId id="261" r:id="rId8"/>
    <p:sldId id="262" r:id="rId9"/>
    <p:sldId id="264" r:id="rId10"/>
    <p:sldId id="273" r:id="rId11"/>
    <p:sldId id="274" r:id="rId12"/>
    <p:sldId id="268" r:id="rId13"/>
    <p:sldId id="270" r:id="rId14"/>
    <p:sldId id="265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2A0A211-52B6-4D78-9078-2912EA3D934F}" type="datetimeFigureOut">
              <a:rPr lang="pt-PT" smtClean="0"/>
              <a:pPr/>
              <a:t>04-05-2017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AAEC5A0-CB24-4F02-90B5-199E8A523B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00496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A211-52B6-4D78-9078-2912EA3D934F}" type="datetimeFigureOut">
              <a:rPr lang="pt-PT" smtClean="0"/>
              <a:pPr/>
              <a:t>04-05-2017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C5A0-CB24-4F02-90B5-199E8A523B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37439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2A0A211-52B6-4D78-9078-2912EA3D934F}" type="datetimeFigureOut">
              <a:rPr lang="pt-PT" smtClean="0"/>
              <a:pPr/>
              <a:t>04-05-2017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AEC5A0-CB24-4F02-90B5-199E8A523B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803424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2A0A211-52B6-4D78-9078-2912EA3D934F}" type="datetimeFigureOut">
              <a:rPr lang="pt-PT" smtClean="0"/>
              <a:pPr/>
              <a:t>04-05-2017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AEC5A0-CB24-4F02-90B5-199E8A523B5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96720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2A0A211-52B6-4D78-9078-2912EA3D934F}" type="datetimeFigureOut">
              <a:rPr lang="pt-PT" smtClean="0"/>
              <a:pPr/>
              <a:t>04-05-2017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AEC5A0-CB24-4F02-90B5-199E8A523B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672811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A211-52B6-4D78-9078-2912EA3D934F}" type="datetimeFigureOut">
              <a:rPr lang="pt-PT" smtClean="0"/>
              <a:pPr/>
              <a:t>04-05-2017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C5A0-CB24-4F02-90B5-199E8A523B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814425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A211-52B6-4D78-9078-2912EA3D934F}" type="datetimeFigureOut">
              <a:rPr lang="pt-PT" smtClean="0"/>
              <a:pPr/>
              <a:t>04-05-2017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C5A0-CB24-4F02-90B5-199E8A523B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667602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A211-52B6-4D78-9078-2912EA3D934F}" type="datetimeFigureOut">
              <a:rPr lang="pt-PT" smtClean="0"/>
              <a:pPr/>
              <a:t>04-05-2017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C5A0-CB24-4F02-90B5-199E8A523B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22832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2A0A211-52B6-4D78-9078-2912EA3D934F}" type="datetimeFigureOut">
              <a:rPr lang="pt-PT" smtClean="0"/>
              <a:pPr/>
              <a:t>04-05-2017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AEC5A0-CB24-4F02-90B5-199E8A523B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07129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A211-52B6-4D78-9078-2912EA3D934F}" type="datetimeFigureOut">
              <a:rPr lang="pt-PT" smtClean="0"/>
              <a:pPr/>
              <a:t>04-05-2017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C5A0-CB24-4F02-90B5-199E8A523B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36386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2A0A211-52B6-4D78-9078-2912EA3D934F}" type="datetimeFigureOut">
              <a:rPr lang="pt-PT" smtClean="0"/>
              <a:pPr/>
              <a:t>04-05-2017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AEC5A0-CB24-4F02-90B5-199E8A523B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438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A211-52B6-4D78-9078-2912EA3D934F}" type="datetimeFigureOut">
              <a:rPr lang="pt-PT" smtClean="0"/>
              <a:pPr/>
              <a:t>04-05-2017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C5A0-CB24-4F02-90B5-199E8A523B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3136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A211-52B6-4D78-9078-2912EA3D934F}" type="datetimeFigureOut">
              <a:rPr lang="pt-PT" smtClean="0"/>
              <a:pPr/>
              <a:t>04-05-2017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C5A0-CB24-4F02-90B5-199E8A523B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87420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A211-52B6-4D78-9078-2912EA3D934F}" type="datetimeFigureOut">
              <a:rPr lang="pt-PT" smtClean="0"/>
              <a:pPr/>
              <a:t>04-05-2017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C5A0-CB24-4F02-90B5-199E8A523B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60061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A211-52B6-4D78-9078-2912EA3D934F}" type="datetimeFigureOut">
              <a:rPr lang="pt-PT" smtClean="0"/>
              <a:pPr/>
              <a:t>04-05-2017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C5A0-CB24-4F02-90B5-199E8A523B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58396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A211-52B6-4D78-9078-2912EA3D934F}" type="datetimeFigureOut">
              <a:rPr lang="pt-PT" smtClean="0"/>
              <a:pPr/>
              <a:t>04-05-2017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C5A0-CB24-4F02-90B5-199E8A523B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453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A211-52B6-4D78-9078-2912EA3D934F}" type="datetimeFigureOut">
              <a:rPr lang="pt-PT" smtClean="0"/>
              <a:pPr/>
              <a:t>04-05-2017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EC5A0-CB24-4F02-90B5-199E8A523B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70727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0A211-52B6-4D78-9078-2912EA3D934F}" type="datetimeFigureOut">
              <a:rPr lang="pt-PT" smtClean="0"/>
              <a:pPr/>
              <a:t>04-05-2017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EC5A0-CB24-4F02-90B5-199E8A523B5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50170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8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54480" y="4150043"/>
            <a:ext cx="9113520" cy="1706880"/>
          </a:xfrm>
        </p:spPr>
        <p:txBody>
          <a:bodyPr anchor="ctr"/>
          <a:lstStyle/>
          <a:p>
            <a:pPr algn="ctr"/>
            <a:r>
              <a:rPr lang="pt-PT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 </a:t>
            </a:r>
            <a:r>
              <a:rPr lang="en-ZA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</a:t>
            </a:r>
            <a:r>
              <a:rPr lang="en-ZA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</a:t>
            </a:r>
            <a:endParaRPr lang="en-ZA" b="1" spc="3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Grupo: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/>
          <a:srcRect b="15878"/>
          <a:stretch/>
        </p:blipFill>
        <p:spPr>
          <a:xfrm>
            <a:off x="-1904" y="-2074"/>
            <a:ext cx="12251225" cy="6876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616921" y="875606"/>
            <a:ext cx="8915399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Ribeirinha da Póvoa de Santa Iria</a:t>
            </a:r>
          </a:p>
          <a:p>
            <a:r>
              <a:rPr lang="pt-PT" sz="3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Fauna do estuário do </a:t>
            </a:r>
            <a:r>
              <a:rPr lang="pt-PT" sz="3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Tejo</a:t>
            </a:r>
            <a:r>
              <a:rPr lang="pt-PT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PT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PT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582188" y="4156969"/>
            <a:ext cx="9113520" cy="1706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osição de Conteúdo 5"/>
          <p:cNvSpPr txBox="1">
            <a:spLocks/>
          </p:cNvSpPr>
          <p:nvPr/>
        </p:nvSpPr>
        <p:spPr>
          <a:xfrm>
            <a:off x="4612348" y="4732861"/>
            <a:ext cx="5334000" cy="13452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4000" b="1" dirty="0" smtClean="0">
                <a:solidFill>
                  <a:schemeClr val="accent5"/>
                </a:solidFill>
                <a:hlinkClick r:id="rId3" action="ppaction://hlinksldjump"/>
              </a:rPr>
              <a:t>Borboleta</a:t>
            </a:r>
            <a:endParaRPr lang="pt-PT" sz="4000" b="1" dirty="0" smtClean="0">
              <a:solidFill>
                <a:schemeClr val="accent5"/>
              </a:solidFill>
            </a:endParaRPr>
          </a:p>
          <a:p>
            <a:r>
              <a:rPr lang="pt-PT" sz="4000" b="1" dirty="0" smtClean="0">
                <a:solidFill>
                  <a:schemeClr val="accent5"/>
                </a:solidFill>
                <a:hlinkClick r:id="rId4" action="ppaction://hlinksldjump"/>
              </a:rPr>
              <a:t>Escaravelho</a:t>
            </a:r>
            <a:endParaRPr lang="pt-PT" sz="4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1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387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40"/>
                            </p:stCondLst>
                            <p:childTnLst>
                              <p:par>
                                <p:cTn id="2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4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40"/>
                            </p:stCondLst>
                            <p:childTnLst>
                              <p:par>
                                <p:cTn id="3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40"/>
                            </p:stCondLst>
                            <p:childTnLst>
                              <p:par>
                                <p:cTn id="34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build="p"/>
      <p:bldP spid="10" grpId="0"/>
      <p:bldP spid="10" grpId="1"/>
      <p:bldP spid="1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3346" y="-9000"/>
            <a:ext cx="17118693" cy="6876000"/>
          </a:xfrm>
          <a:prstGeom prst="rect">
            <a:avLst/>
          </a:prstGeom>
        </p:spPr>
      </p:pic>
      <p:sp>
        <p:nvSpPr>
          <p:cNvPr id="6" name="Seta para a esquerda 5">
            <a:hlinkClick r:id="rId3" action="ppaction://hlinksldjump"/>
          </p:cNvPr>
          <p:cNvSpPr/>
          <p:nvPr/>
        </p:nvSpPr>
        <p:spPr>
          <a:xfrm>
            <a:off x="10677378" y="6344529"/>
            <a:ext cx="978408" cy="484632"/>
          </a:xfrm>
          <a:prstGeom prst="lef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0333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/>
          <a:srcRect b="5145"/>
          <a:stretch/>
        </p:blipFill>
        <p:spPr>
          <a:xfrm>
            <a:off x="0" y="0"/>
            <a:ext cx="12204000" cy="650837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/>
          <a:srcRect l="14514" t="30704" r="42165" b="27836"/>
          <a:stretch/>
        </p:blipFill>
        <p:spPr>
          <a:xfrm>
            <a:off x="7140388" y="2864224"/>
            <a:ext cx="5298142" cy="2850777"/>
          </a:xfrm>
          <a:prstGeom prst="rect">
            <a:avLst/>
          </a:prstGeom>
        </p:spPr>
      </p:pic>
      <p:sp>
        <p:nvSpPr>
          <p:cNvPr id="4" name="Seta para a esquerda 3">
            <a:hlinkClick r:id="rId4" action="ppaction://hlinksldjump"/>
          </p:cNvPr>
          <p:cNvSpPr/>
          <p:nvPr/>
        </p:nvSpPr>
        <p:spPr>
          <a:xfrm>
            <a:off x="10677378" y="6344529"/>
            <a:ext cx="978408" cy="484632"/>
          </a:xfrm>
          <a:prstGeom prst="lef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64984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/>
          <a:srcRect b="5278"/>
          <a:stretch/>
        </p:blipFill>
        <p:spPr>
          <a:xfrm>
            <a:off x="-6000" y="0"/>
            <a:ext cx="12204000" cy="6499274"/>
          </a:xfrm>
          <a:prstGeom prst="rect">
            <a:avLst/>
          </a:prstGeom>
        </p:spPr>
      </p:pic>
      <p:sp>
        <p:nvSpPr>
          <p:cNvPr id="9" name="Seta para a esquerda 8">
            <a:hlinkClick r:id="rId3" action="ppaction://hlinksldjump"/>
          </p:cNvPr>
          <p:cNvSpPr/>
          <p:nvPr/>
        </p:nvSpPr>
        <p:spPr>
          <a:xfrm>
            <a:off x="10677378" y="6344529"/>
            <a:ext cx="978408" cy="484632"/>
          </a:xfrm>
          <a:prstGeom prst="lef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35660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/>
          <a:srcRect b="5482"/>
          <a:stretch/>
        </p:blipFill>
        <p:spPr>
          <a:xfrm>
            <a:off x="0" y="0"/>
            <a:ext cx="12204000" cy="6485206"/>
          </a:xfrm>
          <a:prstGeom prst="rect">
            <a:avLst/>
          </a:prstGeom>
        </p:spPr>
      </p:pic>
      <p:sp>
        <p:nvSpPr>
          <p:cNvPr id="6" name="Seta para a esquerda 5">
            <a:hlinkClick r:id="rId3" action="ppaction://hlinksldjump"/>
          </p:cNvPr>
          <p:cNvSpPr/>
          <p:nvPr/>
        </p:nvSpPr>
        <p:spPr>
          <a:xfrm>
            <a:off x="10677378" y="6344529"/>
            <a:ext cx="978408" cy="484632"/>
          </a:xfrm>
          <a:prstGeom prst="lef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8066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Grupo: Star </a:t>
            </a:r>
            <a:r>
              <a:rPr lang="pt-PT" dirty="0" err="1" smtClean="0"/>
              <a:t>Science</a:t>
            </a:r>
            <a:r>
              <a:rPr lang="pt-PT" dirty="0" smtClean="0"/>
              <a:t> </a:t>
            </a:r>
            <a:r>
              <a:rPr lang="pt-PT" sz="5400" baseline="30000" dirty="0" smtClean="0">
                <a:sym typeface="Wingdings" panose="05000000000000000000" pitchFamily="2" charset="2"/>
              </a:rPr>
              <a:t></a:t>
            </a:r>
            <a:endParaRPr lang="pt-PT" sz="5400" baseline="3000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14409" y="1891145"/>
            <a:ext cx="5079991" cy="1116569"/>
          </a:xfrm>
        </p:spPr>
        <p:txBody>
          <a:bodyPr anchor="t">
            <a:normAutofit/>
          </a:bodyPr>
          <a:lstStyle/>
          <a:p>
            <a:r>
              <a:rPr lang="pt-PT" dirty="0" smtClean="0"/>
              <a:t>Representantes: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400800" y="1891145"/>
            <a:ext cx="5105400" cy="1241521"/>
          </a:xfrm>
        </p:spPr>
        <p:txBody>
          <a:bodyPr>
            <a:normAutofit fontScale="62500" lnSpcReduction="20000"/>
          </a:bodyPr>
          <a:lstStyle/>
          <a:p>
            <a:r>
              <a:rPr lang="pt-PT" dirty="0"/>
              <a:t>Bárbara Sousa</a:t>
            </a:r>
          </a:p>
          <a:p>
            <a:r>
              <a:rPr lang="pt-PT" dirty="0" smtClean="0"/>
              <a:t>João Lopes</a:t>
            </a:r>
          </a:p>
          <a:p>
            <a:r>
              <a:rPr lang="pt-PT" dirty="0" smtClean="0"/>
              <a:t>Rita Fernandes</a:t>
            </a:r>
          </a:p>
          <a:p>
            <a:r>
              <a:rPr lang="pt-PT" dirty="0" smtClean="0"/>
              <a:t>Rodrigo Matos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495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que investigámos?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É uma </a:t>
            </a:r>
            <a:r>
              <a:rPr lang="pt-PT" dirty="0"/>
              <a:t>borboleta?</a:t>
            </a:r>
          </a:p>
          <a:p>
            <a:endParaRPr lang="pt-PT" dirty="0" smtClean="0"/>
          </a:p>
          <a:p>
            <a:r>
              <a:rPr lang="pt-PT" dirty="0" smtClean="0"/>
              <a:t>De </a:t>
            </a:r>
            <a:r>
              <a:rPr lang="pt-PT" dirty="0"/>
              <a:t>que espécie </a:t>
            </a:r>
            <a:r>
              <a:rPr lang="pt-PT" dirty="0" smtClean="0"/>
              <a:t>é?</a:t>
            </a:r>
          </a:p>
          <a:p>
            <a:pPr marL="0" indent="0">
              <a:buNone/>
            </a:pPr>
            <a:r>
              <a:rPr lang="pt-PT" dirty="0"/>
              <a:t>	</a:t>
            </a:r>
            <a:r>
              <a:rPr lang="pt-PT" dirty="0" smtClean="0"/>
              <a:t>A. </a:t>
            </a:r>
            <a:r>
              <a:rPr lang="pt-PT" dirty="0" err="1" smtClean="0"/>
              <a:t>Crataegi</a:t>
            </a:r>
            <a:r>
              <a:rPr lang="pt-PT" dirty="0" smtClean="0"/>
              <a:t>.</a:t>
            </a:r>
          </a:p>
          <a:p>
            <a:endParaRPr lang="pt-PT" dirty="0"/>
          </a:p>
          <a:p>
            <a:r>
              <a:rPr lang="pt-PT" dirty="0" smtClean="0"/>
              <a:t>Qual o seu tamanho?</a:t>
            </a:r>
          </a:p>
          <a:p>
            <a:pPr marL="0" indent="0">
              <a:buNone/>
            </a:pPr>
            <a:r>
              <a:rPr lang="pt-PT" dirty="0"/>
              <a:t>	</a:t>
            </a:r>
            <a:r>
              <a:rPr lang="pt-PT" dirty="0" smtClean="0"/>
              <a:t>Existem vários tamanhos de borboletas.</a:t>
            </a: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/>
              <a:t>O animal desta fotografia</a:t>
            </a:r>
            <a:r>
              <a:rPr lang="pt-PT" dirty="0" smtClean="0"/>
              <a:t>, </a:t>
            </a:r>
            <a:r>
              <a:rPr lang="pt-PT" dirty="0"/>
              <a:t>as folhas de registo das equipas de exploradores do pré-escolar e 1ºCiclo e </a:t>
            </a:r>
            <a:r>
              <a:rPr lang="pt-PT" dirty="0" smtClean="0"/>
              <a:t>o </a:t>
            </a:r>
            <a:r>
              <a:rPr lang="pt-PT" dirty="0"/>
              <a:t>diário de investigação</a:t>
            </a:r>
            <a:r>
              <a:rPr lang="pt-PT" dirty="0" smtClean="0"/>
              <a:t>.</a:t>
            </a:r>
          </a:p>
          <a:p>
            <a:endParaRPr lang="pt-PT" dirty="0"/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358" y="4086886"/>
            <a:ext cx="3070274" cy="215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058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Como fizemos?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Pesquisamos na internet </a:t>
            </a:r>
          </a:p>
          <a:p>
            <a:pPr lvl="1"/>
            <a:r>
              <a:rPr lang="pt-PT" u="sng" dirty="0">
                <a:solidFill>
                  <a:srgbClr val="0070C0"/>
                </a:solidFill>
                <a:hlinkClick r:id="rId2" action="ppaction://hlinksldjump"/>
              </a:rPr>
              <a:t>https://pt.wikipedia.org/wiki/Aporia_crataegi</a:t>
            </a:r>
            <a:endParaRPr lang="pt-PT" u="sng" dirty="0">
              <a:solidFill>
                <a:srgbClr val="0070C0"/>
              </a:solidFill>
            </a:endParaRPr>
          </a:p>
          <a:p>
            <a:pPr lvl="1"/>
            <a:r>
              <a:rPr lang="pt-PT" u="sng" dirty="0">
                <a:solidFill>
                  <a:srgbClr val="0070C0"/>
                </a:solidFill>
                <a:hlinkClick r:id="rId3" action="ppaction://hlinksldjump"/>
              </a:rPr>
              <a:t>https://www.youtube.com/watch?v=N6G4dPntMMc </a:t>
            </a:r>
            <a:r>
              <a:rPr lang="pt-PT" dirty="0"/>
              <a:t/>
            </a:r>
            <a:br>
              <a:rPr lang="pt-PT" dirty="0"/>
            </a:br>
            <a:r>
              <a:rPr lang="pt-PT" dirty="0"/>
              <a:t> </a:t>
            </a:r>
          </a:p>
          <a:p>
            <a:r>
              <a:rPr lang="pt-PT" dirty="0" smtClean="0"/>
              <a:t>Procuramos em livros de:</a:t>
            </a:r>
          </a:p>
          <a:p>
            <a:pPr lvl="1"/>
            <a:r>
              <a:rPr lang="pt-PT" dirty="0" smtClean="0"/>
              <a:t>Zoologia</a:t>
            </a:r>
          </a:p>
          <a:p>
            <a:pPr lvl="1"/>
            <a:r>
              <a:rPr lang="pt-PT" dirty="0" smtClean="0"/>
              <a:t>Insetos</a:t>
            </a:r>
          </a:p>
          <a:p>
            <a:pPr lvl="1"/>
            <a:endParaRPr lang="pt-PT" dirty="0"/>
          </a:p>
          <a:p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9163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12" y="-17988"/>
            <a:ext cx="12160188" cy="68759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que concluímos?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Borboleta – Aporia </a:t>
            </a:r>
            <a:r>
              <a:rPr lang="pt-PT" dirty="0" err="1" smtClean="0"/>
              <a:t>crataegi</a:t>
            </a:r>
            <a:endParaRPr lang="pt-PT" dirty="0" smtClean="0"/>
          </a:p>
          <a:p>
            <a:pPr lvl="1"/>
            <a:r>
              <a:rPr lang="pt-PT" dirty="0" smtClean="0"/>
              <a:t>Reino: </a:t>
            </a:r>
            <a:r>
              <a:rPr lang="pt-PT" dirty="0" err="1" smtClean="0"/>
              <a:t>Animalia</a:t>
            </a:r>
            <a:endParaRPr lang="pt-PT" dirty="0" smtClean="0"/>
          </a:p>
          <a:p>
            <a:pPr lvl="1"/>
            <a:r>
              <a:rPr lang="pt-PT" dirty="0" smtClean="0"/>
              <a:t>Filo: </a:t>
            </a:r>
            <a:r>
              <a:rPr lang="pt-PT" dirty="0" err="1" smtClean="0"/>
              <a:t>Arthropoda</a:t>
            </a:r>
            <a:endParaRPr lang="pt-PT" dirty="0" smtClean="0"/>
          </a:p>
          <a:p>
            <a:pPr lvl="1"/>
            <a:r>
              <a:rPr lang="pt-PT" dirty="0" smtClean="0"/>
              <a:t>Classe: </a:t>
            </a:r>
            <a:r>
              <a:rPr lang="pt-PT" dirty="0" err="1" smtClean="0"/>
              <a:t>Insecta</a:t>
            </a:r>
            <a:endParaRPr lang="pt-PT" dirty="0" smtClean="0"/>
          </a:p>
          <a:p>
            <a:pPr lvl="1"/>
            <a:r>
              <a:rPr lang="pt-PT" dirty="0" smtClean="0"/>
              <a:t>Ordem: </a:t>
            </a:r>
            <a:r>
              <a:rPr lang="pt-PT" dirty="0" err="1" smtClean="0"/>
              <a:t>Lepidoptero</a:t>
            </a:r>
            <a:endParaRPr lang="pt-PT" dirty="0" smtClean="0"/>
          </a:p>
          <a:p>
            <a:pPr lvl="1"/>
            <a:r>
              <a:rPr lang="pt-PT" dirty="0" smtClean="0"/>
              <a:t>Família: </a:t>
            </a:r>
            <a:r>
              <a:rPr lang="pt-PT" dirty="0" err="1" smtClean="0"/>
              <a:t>Pieridae</a:t>
            </a:r>
            <a:endParaRPr lang="pt-PT" dirty="0" smtClean="0"/>
          </a:p>
          <a:p>
            <a:pPr lvl="1"/>
            <a:r>
              <a:rPr lang="pt-PT" dirty="0" smtClean="0"/>
              <a:t>Género: Aporia</a:t>
            </a:r>
          </a:p>
          <a:p>
            <a:pPr lvl="1"/>
            <a:endParaRPr lang="pt-PT" dirty="0"/>
          </a:p>
          <a:p>
            <a:pPr lvl="1"/>
            <a:endParaRPr lang="pt-PT" dirty="0" smtClean="0"/>
          </a:p>
        </p:txBody>
      </p:sp>
      <p:sp>
        <p:nvSpPr>
          <p:cNvPr id="8" name="Marcador de Posição do Texto 7"/>
          <p:cNvSpPr>
            <a:spLocks noGrp="1"/>
          </p:cNvSpPr>
          <p:nvPr>
            <p:ph type="body" sz="half" idx="2"/>
          </p:nvPr>
        </p:nvSpPr>
        <p:spPr>
          <a:xfrm>
            <a:off x="673444" y="3531972"/>
            <a:ext cx="4114800" cy="3094485"/>
          </a:xfrm>
        </p:spPr>
        <p:txBody>
          <a:bodyPr>
            <a:normAutofit/>
          </a:bodyPr>
          <a:lstStyle/>
          <a:p>
            <a:r>
              <a:rPr lang="pt-PT" sz="1800" dirty="0" smtClean="0"/>
              <a:t>A sua espécie é «A. </a:t>
            </a:r>
            <a:r>
              <a:rPr lang="pt-PT" sz="1800" dirty="0" err="1" smtClean="0"/>
              <a:t>Crataegi</a:t>
            </a:r>
            <a:r>
              <a:rPr lang="pt-PT" sz="1800" dirty="0" smtClean="0"/>
              <a:t>.»</a:t>
            </a:r>
          </a:p>
          <a:p>
            <a:r>
              <a:rPr lang="pt-PT" sz="1800" dirty="0" smtClean="0"/>
              <a:t>Consegue voar até aos 2000 metros de altitude.</a:t>
            </a:r>
          </a:p>
        </p:txBody>
      </p:sp>
    </p:spTree>
    <p:extLst>
      <p:ext uri="{BB962C8B-B14F-4D97-AF65-F5344CB8AC3E}">
        <p14:creationId xmlns:p14="http://schemas.microsoft.com/office/powerpoint/2010/main" xmlns="" val="17596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6445" y="0"/>
            <a:ext cx="13460125" cy="6876000"/>
          </a:xfrm>
          <a:prstGeom prst="rect">
            <a:avLst/>
          </a:prstGeom>
        </p:spPr>
      </p:pic>
      <p:sp>
        <p:nvSpPr>
          <p:cNvPr id="6" name="Seta para a esquerda 5">
            <a:hlinkClick r:id="rId3" action="ppaction://hlinksldjump"/>
          </p:cNvPr>
          <p:cNvSpPr/>
          <p:nvPr/>
        </p:nvSpPr>
        <p:spPr>
          <a:xfrm>
            <a:off x="10677378" y="6344529"/>
            <a:ext cx="978408" cy="484632"/>
          </a:xfrm>
          <a:prstGeom prst="lef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3334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/>
          <a:srcRect b="5073"/>
          <a:stretch/>
        </p:blipFill>
        <p:spPr>
          <a:xfrm>
            <a:off x="-6000" y="0"/>
            <a:ext cx="12204000" cy="6513342"/>
          </a:xfrm>
          <a:prstGeom prst="rect">
            <a:avLst/>
          </a:prstGeom>
        </p:spPr>
      </p:pic>
      <p:sp>
        <p:nvSpPr>
          <p:cNvPr id="8" name="Seta para a esquerda 7">
            <a:hlinkClick r:id="rId3" action="ppaction://hlinksldjump"/>
          </p:cNvPr>
          <p:cNvSpPr/>
          <p:nvPr/>
        </p:nvSpPr>
        <p:spPr>
          <a:xfrm>
            <a:off x="10677378" y="6344529"/>
            <a:ext cx="978408" cy="484632"/>
          </a:xfrm>
          <a:prstGeom prst="lef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54344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/>
          <a:lstStyle/>
          <a:p>
            <a:r>
              <a:rPr lang="pt-PT" dirty="0" smtClean="0"/>
              <a:t>O que investigámos?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É um escaravelho?</a:t>
            </a:r>
          </a:p>
          <a:p>
            <a:endParaRPr lang="pt-PT" dirty="0"/>
          </a:p>
          <a:p>
            <a:r>
              <a:rPr lang="pt-PT" dirty="0" smtClean="0"/>
              <a:t>Que tipo é?</a:t>
            </a:r>
          </a:p>
          <a:p>
            <a:pPr marL="900113" indent="0">
              <a:buNone/>
            </a:pPr>
            <a:r>
              <a:rPr lang="pt-PT" dirty="0" err="1" smtClean="0"/>
              <a:t>Carabus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 smtClean="0"/>
          </a:p>
          <a:p>
            <a:r>
              <a:rPr lang="pt-PT" dirty="0" smtClean="0"/>
              <a:t>De que se alimenta?</a:t>
            </a:r>
          </a:p>
          <a:p>
            <a:pPr marL="900113" indent="0">
              <a:buNone/>
            </a:pPr>
            <a:r>
              <a:rPr lang="pt-PT" dirty="0" smtClean="0"/>
              <a:t>É carnívoro e alimentam-se de outros insetos e invertebrados maiores.</a:t>
            </a:r>
            <a:endParaRPr lang="pt-PT" dirty="0"/>
          </a:p>
          <a:p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/>
              <a:t>O animal desta fotografia, as folhas de registo das equipas de exploradores do pré-escolar e 1ºCiclo e o diário de investigação.</a:t>
            </a:r>
          </a:p>
        </p:txBody>
      </p:sp>
      <p:pic>
        <p:nvPicPr>
          <p:cNvPr id="6" name="Imagem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4306029"/>
            <a:ext cx="4114800" cy="165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30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Como fizemos?</a:t>
            </a:r>
            <a:endParaRPr lang="pt-PT" dirty="0"/>
          </a:p>
        </p:txBody>
      </p:sp>
      <p:sp>
        <p:nvSpPr>
          <p:cNvPr id="6" name="Marcador de Posição de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Pesquisamos na internet </a:t>
            </a:r>
          </a:p>
          <a:p>
            <a:pPr lvl="1"/>
            <a:r>
              <a:rPr lang="pt-PT" u="sng" dirty="0">
                <a:solidFill>
                  <a:srgbClr val="0070C0"/>
                </a:solidFill>
                <a:hlinkClick r:id="rId2" action="ppaction://hlinksldjump"/>
              </a:rPr>
              <a:t>http://www.projectnoah.org/spottings/1813679636</a:t>
            </a:r>
            <a:endParaRPr lang="pt-PT" u="sng" dirty="0">
              <a:solidFill>
                <a:srgbClr val="0070C0"/>
              </a:solidFill>
            </a:endParaRPr>
          </a:p>
          <a:p>
            <a:pPr lvl="1"/>
            <a:r>
              <a:rPr lang="pt-PT" u="sng" dirty="0" smtClean="0">
                <a:solidFill>
                  <a:srgbClr val="0070C0"/>
                </a:solidFill>
                <a:hlinkClick r:id="rId3" action="ppaction://hlinksldjump"/>
              </a:rPr>
              <a:t>https</a:t>
            </a:r>
            <a:r>
              <a:rPr lang="pt-PT" u="sng" dirty="0">
                <a:solidFill>
                  <a:srgbClr val="0070C0"/>
                </a:solidFill>
                <a:hlinkClick r:id="rId3" action="ppaction://hlinksldjump"/>
              </a:rPr>
              <a:t>://pt.wikipedia.org/wiki/Escaravelho </a:t>
            </a:r>
            <a:endParaRPr lang="pt-PT" u="sng" dirty="0">
              <a:solidFill>
                <a:srgbClr val="0070C0"/>
              </a:solidFill>
            </a:endParaRPr>
          </a:p>
          <a:p>
            <a:pPr lvl="1"/>
            <a:r>
              <a:rPr lang="pt-PT" u="sng" dirty="0">
                <a:solidFill>
                  <a:srgbClr val="0070C0"/>
                </a:solidFill>
                <a:hlinkClick r:id="rId4" action="ppaction://hlinksldjump"/>
              </a:rPr>
              <a:t>https://en.wikipedia.org/wiki/Carabus_auratus </a:t>
            </a:r>
            <a:endParaRPr lang="pt-PT" u="sng" dirty="0">
              <a:solidFill>
                <a:srgbClr val="0070C0"/>
              </a:solidFill>
            </a:endParaRPr>
          </a:p>
          <a:p>
            <a:pPr lvl="1"/>
            <a:r>
              <a:rPr lang="pt-PT" u="sng" dirty="0">
                <a:solidFill>
                  <a:srgbClr val="0070C0"/>
                </a:solidFill>
                <a:hlinkClick r:id="" action="ppaction://noaction"/>
              </a:rPr>
              <a:t>https://www.youtube.com/watch?v=bQ2ySE1HMJo </a:t>
            </a:r>
            <a:endParaRPr lang="pt-PT" u="sng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pt-PT" dirty="0" smtClean="0"/>
              <a:t> </a:t>
            </a:r>
            <a:endParaRPr lang="pt-PT" dirty="0"/>
          </a:p>
          <a:p>
            <a:r>
              <a:rPr lang="pt-PT" dirty="0" smtClean="0"/>
              <a:t>Procuramos em livros de:</a:t>
            </a:r>
          </a:p>
          <a:p>
            <a:pPr lvl="1"/>
            <a:r>
              <a:rPr lang="pt-PT" dirty="0" smtClean="0"/>
              <a:t>Zoologia</a:t>
            </a:r>
          </a:p>
          <a:p>
            <a:pPr lvl="1"/>
            <a:r>
              <a:rPr lang="pt-PT" dirty="0" smtClean="0"/>
              <a:t>Escaravelhos</a:t>
            </a:r>
          </a:p>
          <a:p>
            <a:pPr lvl="1"/>
            <a:endParaRPr lang="pt-PT" dirty="0"/>
          </a:p>
          <a:p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3904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que concluímos?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655627" y="701040"/>
            <a:ext cx="6536371" cy="6156960"/>
          </a:xfrm>
        </p:spPr>
        <p:txBody>
          <a:bodyPr/>
          <a:lstStyle/>
          <a:p>
            <a:r>
              <a:rPr lang="pt-PT" dirty="0" smtClean="0"/>
              <a:t>Escaravelho – </a:t>
            </a:r>
            <a:r>
              <a:rPr lang="pt-PT" dirty="0" err="1" smtClean="0"/>
              <a:t>Carabus</a:t>
            </a:r>
            <a:r>
              <a:rPr lang="pt-PT" dirty="0" smtClean="0"/>
              <a:t> </a:t>
            </a:r>
            <a:r>
              <a:rPr lang="pt-PT" dirty="0" err="1" smtClean="0"/>
              <a:t>auratus</a:t>
            </a:r>
            <a:endParaRPr lang="pt-PT" dirty="0" smtClean="0"/>
          </a:p>
          <a:p>
            <a:pPr lvl="1"/>
            <a:r>
              <a:rPr lang="pt-PT" dirty="0" smtClean="0"/>
              <a:t>Reino: </a:t>
            </a:r>
            <a:r>
              <a:rPr lang="pt-PT" dirty="0" err="1" smtClean="0"/>
              <a:t>Animalia</a:t>
            </a:r>
            <a:endParaRPr lang="pt-PT" dirty="0" smtClean="0"/>
          </a:p>
          <a:p>
            <a:pPr lvl="1"/>
            <a:r>
              <a:rPr lang="pt-PT" dirty="0" smtClean="0"/>
              <a:t>Filo: </a:t>
            </a:r>
            <a:r>
              <a:rPr lang="pt-PT" dirty="0" err="1" smtClean="0"/>
              <a:t>Arthropoda</a:t>
            </a:r>
            <a:endParaRPr lang="pt-PT" dirty="0" smtClean="0"/>
          </a:p>
          <a:p>
            <a:pPr lvl="1"/>
            <a:r>
              <a:rPr lang="pt-PT" dirty="0" smtClean="0"/>
              <a:t>Subfilo: </a:t>
            </a:r>
            <a:r>
              <a:rPr lang="pt-PT" dirty="0" err="1" smtClean="0"/>
              <a:t>Hexapoda</a:t>
            </a:r>
            <a:endParaRPr lang="pt-PT" dirty="0" smtClean="0"/>
          </a:p>
          <a:p>
            <a:pPr lvl="1"/>
            <a:r>
              <a:rPr lang="pt-PT" dirty="0" smtClean="0"/>
              <a:t>Classe: </a:t>
            </a:r>
            <a:r>
              <a:rPr lang="pt-PT" dirty="0" err="1" smtClean="0"/>
              <a:t>Insecta</a:t>
            </a:r>
            <a:endParaRPr lang="pt-PT" dirty="0" smtClean="0"/>
          </a:p>
          <a:p>
            <a:pPr lvl="1"/>
            <a:r>
              <a:rPr lang="pt-PT" dirty="0" smtClean="0"/>
              <a:t>Subclasse: </a:t>
            </a:r>
            <a:r>
              <a:rPr lang="pt-PT" dirty="0" err="1" smtClean="0"/>
              <a:t>Pterygota</a:t>
            </a:r>
            <a:endParaRPr lang="pt-PT" dirty="0" smtClean="0"/>
          </a:p>
          <a:p>
            <a:pPr lvl="1"/>
            <a:r>
              <a:rPr lang="pt-PT" dirty="0" smtClean="0"/>
              <a:t>Infraclasse: </a:t>
            </a:r>
            <a:r>
              <a:rPr lang="pt-PT" dirty="0" err="1" smtClean="0"/>
              <a:t>Neoptera</a:t>
            </a:r>
            <a:endParaRPr lang="pt-PT" dirty="0" smtClean="0"/>
          </a:p>
          <a:p>
            <a:pPr lvl="1"/>
            <a:r>
              <a:rPr lang="pt-PT" dirty="0" err="1" smtClean="0"/>
              <a:t>Superordem</a:t>
            </a:r>
            <a:r>
              <a:rPr lang="pt-PT" dirty="0" smtClean="0"/>
              <a:t>: </a:t>
            </a:r>
            <a:r>
              <a:rPr lang="pt-PT" dirty="0" err="1" smtClean="0"/>
              <a:t>Endopterygota</a:t>
            </a:r>
            <a:endParaRPr lang="pt-PT" dirty="0"/>
          </a:p>
          <a:p>
            <a:pPr lvl="1"/>
            <a:r>
              <a:rPr lang="pt-PT" dirty="0" smtClean="0"/>
              <a:t>Ordem: </a:t>
            </a:r>
            <a:r>
              <a:rPr lang="pt-PT" dirty="0" err="1" smtClean="0"/>
              <a:t>Caleoptera</a:t>
            </a:r>
            <a:endParaRPr lang="pt-PT" dirty="0" smtClean="0"/>
          </a:p>
          <a:p>
            <a:pPr lvl="1"/>
            <a:r>
              <a:rPr lang="pt-PT" dirty="0" smtClean="0"/>
              <a:t>Subordem: </a:t>
            </a:r>
            <a:r>
              <a:rPr lang="pt-PT" dirty="0" err="1" smtClean="0"/>
              <a:t>Adephaga</a:t>
            </a:r>
            <a:endParaRPr lang="pt-PT" dirty="0" smtClean="0"/>
          </a:p>
          <a:p>
            <a:pPr lvl="1"/>
            <a:r>
              <a:rPr lang="pt-PT" dirty="0" smtClean="0"/>
              <a:t>Família: </a:t>
            </a:r>
            <a:r>
              <a:rPr lang="pt-PT" dirty="0" err="1" smtClean="0"/>
              <a:t>Carabedae</a:t>
            </a:r>
            <a:endParaRPr lang="pt-PT" dirty="0" smtClean="0"/>
          </a:p>
          <a:p>
            <a:pPr lvl="1"/>
            <a:endParaRPr lang="pt-PT" dirty="0" smtClean="0"/>
          </a:p>
          <a:p>
            <a:pPr lvl="1"/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</p:txBody>
      </p:sp>
      <p:sp>
        <p:nvSpPr>
          <p:cNvPr id="8" name="Marcador de Posição do Texto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sz="1800" dirty="0" smtClean="0"/>
              <a:t>Existem mais de 2000 espécies de escaravelhos</a:t>
            </a:r>
            <a:r>
              <a:rPr lang="pt-PT" dirty="0" smtClean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459536">
            <a:off x="8125718" y="4336313"/>
            <a:ext cx="3802920" cy="21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7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asto de Vapor">
  <a:themeElements>
    <a:clrScheme name="Rasto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Rasto de Vapor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sto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TM04033937[[fn=Rasto de Vapor]]</Template>
  <TotalTime>631</TotalTime>
  <Words>234</Words>
  <Application>Microsoft Office PowerPoint</Application>
  <PresentationFormat>Personalizados</PresentationFormat>
  <Paragraphs>71</Paragraphs>
  <Slides>14</Slides>
  <Notes>0</Notes>
  <HiddenSlides>6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Rasto de Vapor</vt:lpstr>
      <vt:lpstr>Grupo:</vt:lpstr>
      <vt:lpstr>O que investigámos?</vt:lpstr>
      <vt:lpstr>Como fizemos?</vt:lpstr>
      <vt:lpstr>O que concluímos?</vt:lpstr>
      <vt:lpstr>Diapositivo 5</vt:lpstr>
      <vt:lpstr>Diapositivo 6</vt:lpstr>
      <vt:lpstr>O que investigámos?</vt:lpstr>
      <vt:lpstr>Como fizemos?</vt:lpstr>
      <vt:lpstr>O que concluímos?</vt:lpstr>
      <vt:lpstr>Diapositivo 10</vt:lpstr>
      <vt:lpstr>Diapositivo 11</vt:lpstr>
      <vt:lpstr>Diapositivo 12</vt:lpstr>
      <vt:lpstr>Diapositivo 13</vt:lpstr>
      <vt:lpstr>Grupo: Star Science 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Animais do estuário do Tejo</dc:title>
  <dc:creator>Amélia Cerejo Lopes</dc:creator>
  <cp:lastModifiedBy>Ana Antunes</cp:lastModifiedBy>
  <cp:revision>47</cp:revision>
  <dcterms:created xsi:type="dcterms:W3CDTF">2017-02-11T15:40:51Z</dcterms:created>
  <dcterms:modified xsi:type="dcterms:W3CDTF">2017-05-04T22:31:17Z</dcterms:modified>
</cp:coreProperties>
</file>